
<file path=[Content_Types].xml><?xml version="1.0" encoding="utf-8"?>
<Types xmlns="http://schemas.openxmlformats.org/package/2006/content-types">
  <Default Extension="xml" ContentType="application/xml"/>
  <Default Extension="wav" ContentType="audio/wav"/>
  <Default Extension="wmf" ContentType="image/x-wmf"/>
  <Default Extension="jpe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notesMasterIdLst>
    <p:notesMasterId r:id="rId55"/>
  </p:notesMasterIdLst>
  <p:sldIdLst>
    <p:sldId id="284" r:id="rId2"/>
    <p:sldId id="285" r:id="rId3"/>
    <p:sldId id="286" r:id="rId4"/>
    <p:sldId id="287" r:id="rId5"/>
    <p:sldId id="288" r:id="rId6"/>
    <p:sldId id="289" r:id="rId7"/>
    <p:sldId id="290" r:id="rId8"/>
    <p:sldId id="291" r:id="rId9"/>
    <p:sldId id="292" r:id="rId10"/>
    <p:sldId id="293" r:id="rId11"/>
    <p:sldId id="294" r:id="rId12"/>
    <p:sldId id="295" r:id="rId13"/>
    <p:sldId id="296" r:id="rId14"/>
    <p:sldId id="297" r:id="rId15"/>
    <p:sldId id="298" r:id="rId16"/>
    <p:sldId id="299" r:id="rId17"/>
    <p:sldId id="300" r:id="rId18"/>
    <p:sldId id="301" r:id="rId19"/>
    <p:sldId id="302" r:id="rId20"/>
    <p:sldId id="303" r:id="rId21"/>
    <p:sldId id="304" r:id="rId22"/>
    <p:sldId id="305" r:id="rId23"/>
    <p:sldId id="306" r:id="rId24"/>
    <p:sldId id="307" r:id="rId25"/>
    <p:sldId id="308" r:id="rId26"/>
    <p:sldId id="309" r:id="rId27"/>
    <p:sldId id="310" r:id="rId28"/>
    <p:sldId id="311" r:id="rId29"/>
    <p:sldId id="312"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s7mfB0hKAnMFbIXf5p7YWQ==" hashData="eAP8Xm4uuSYxc2g1VLc+ntwXmTM="/>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2" d="100"/>
          <a:sy n="72" d="100"/>
        </p:scale>
        <p:origin x="-140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notesMaster" Target="notesMasters/notes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4CD892-454E-4339-A37F-7E729E4AE439}" type="datetimeFigureOut">
              <a:rPr lang="en-US" smtClean="0"/>
              <a:t>11/16/16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897B2-5917-4953-ACDD-0DC379873809}" type="slidenum">
              <a:rPr lang="en-US" smtClean="0"/>
              <a:t>‹#›</a:t>
            </a:fld>
            <a:endParaRPr lang="en-US"/>
          </a:p>
        </p:txBody>
      </p:sp>
    </p:spTree>
    <p:extLst>
      <p:ext uri="{BB962C8B-B14F-4D97-AF65-F5344CB8AC3E}">
        <p14:creationId xmlns:p14="http://schemas.microsoft.com/office/powerpoint/2010/main" val="113060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1AAED424-4BAB-4DA6-BBB2-E6E6356B68F3}" type="slidenum">
              <a:rPr lang="en-US" smtClean="0"/>
              <a:pPr>
                <a:defRPr/>
              </a:pPr>
              <a:t>26</a:t>
            </a:fld>
            <a:endParaRPr lang="en-US" dirty="0"/>
          </a:p>
        </p:txBody>
      </p:sp>
    </p:spTree>
    <p:extLst>
      <p:ext uri="{BB962C8B-B14F-4D97-AF65-F5344CB8AC3E}">
        <p14:creationId xmlns:p14="http://schemas.microsoft.com/office/powerpoint/2010/main" val="2622960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557174-81D5-2C41-820F-121621B3DD5E}" type="datetimeFigureOut">
              <a:rPr lang="en-US" smtClean="0"/>
              <a:pPr/>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3065531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57174-81D5-2C41-820F-121621B3DD5E}" type="datetimeFigureOut">
              <a:rPr lang="en-US" smtClean="0"/>
              <a:pPr/>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172973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557174-81D5-2C41-820F-121621B3DD5E}" type="datetimeFigureOut">
              <a:rPr lang="en-US" smtClean="0"/>
              <a:pPr/>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3561367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545340"/>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2A931E-64C2-2D4B-A2D5-86AEE5C9AED9}" type="datetimeFigureOut">
              <a:rPr lang="en-US" smtClean="0"/>
              <a:pPr/>
              <a:t>11/16/16</a:t>
            </a:fld>
            <a:endParaRPr lang="en-US"/>
          </a:p>
        </p:txBody>
      </p:sp>
      <p:sp>
        <p:nvSpPr>
          <p:cNvPr id="5" name="Footer Placeholder 4"/>
          <p:cNvSpPr>
            <a:spLocks noGrp="1"/>
          </p:cNvSpPr>
          <p:nvPr>
            <p:ph type="ftr" sz="quarter" idx="11"/>
          </p:nvPr>
        </p:nvSpPr>
        <p:spPr>
          <a:xfrm>
            <a:off x="3124200" y="6199006"/>
            <a:ext cx="2895600" cy="365125"/>
          </a:xfrm>
        </p:spPr>
        <p:txBody>
          <a:bodyPr/>
          <a:lstStyle/>
          <a:p>
            <a:endParaRPr lang="en-US"/>
          </a:p>
        </p:txBody>
      </p:sp>
      <p:sp>
        <p:nvSpPr>
          <p:cNvPr id="6" name="Slide Number Placeholder 5"/>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3837763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557174-81D5-2C41-820F-121621B3DD5E}" type="datetimeFigureOut">
              <a:rPr lang="en-US" smtClean="0"/>
              <a:pPr/>
              <a:t>11/16/16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1294831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557174-81D5-2C41-820F-121621B3DD5E}" type="datetimeFigureOut">
              <a:rPr lang="en-US" smtClean="0"/>
              <a:pPr/>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3417095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557174-81D5-2C41-820F-121621B3DD5E}" type="datetimeFigureOut">
              <a:rPr lang="en-US" smtClean="0"/>
              <a:pPr/>
              <a:t>11/16/16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2047797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557174-81D5-2C41-820F-121621B3DD5E}" type="datetimeFigureOut">
              <a:rPr lang="en-US" smtClean="0"/>
              <a:pPr/>
              <a:t>11/16/16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3119909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557174-81D5-2C41-820F-121621B3DD5E}" type="datetimeFigureOut">
              <a:rPr lang="en-US" smtClean="0"/>
              <a:pPr/>
              <a:t>11/16/16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1297188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557174-81D5-2C41-820F-121621B3DD5E}" type="datetimeFigureOut">
              <a:rPr lang="en-US" smtClean="0"/>
              <a:pPr/>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2168330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557174-81D5-2C41-820F-121621B3DD5E}" type="datetimeFigureOut">
              <a:rPr lang="en-US" smtClean="0"/>
              <a:pPr/>
              <a:t>11/16/16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F1A151-2962-B54B-8693-E1343B27C1EB}" type="slidenum">
              <a:rPr lang="en-US" smtClean="0"/>
              <a:pPr/>
              <a:t>‹#›</a:t>
            </a:fld>
            <a:endParaRPr lang="en-US"/>
          </a:p>
        </p:txBody>
      </p:sp>
    </p:spTree>
    <p:extLst>
      <p:ext uri="{BB962C8B-B14F-4D97-AF65-F5344CB8AC3E}">
        <p14:creationId xmlns:p14="http://schemas.microsoft.com/office/powerpoint/2010/main" val="20597800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557174-81D5-2C41-820F-121621B3DD5E}" type="datetimeFigureOut">
              <a:rPr lang="en-US" smtClean="0"/>
              <a:pPr/>
              <a:t>11/16/16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1A151-2962-B54B-8693-E1343B27C1EB}" type="slidenum">
              <a:rPr lang="en-US" smtClean="0"/>
              <a:pPr/>
              <a:t>‹#›</a:t>
            </a:fld>
            <a:endParaRPr lang="en-US"/>
          </a:p>
        </p:txBody>
      </p:sp>
      <p:pic>
        <p:nvPicPr>
          <p:cNvPr id="7" name="Picture 6" descr="Workgroup temp1.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1585894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www.google.com/url?sa=i&amp;rct=j&amp;q=&amp;esrc=s&amp;source=images&amp;cd=&amp;cad=rja&amp;uact=8&amp;ved=0ahUKEwiQgKeAnrDPAhXKGR4KHQAUDmUQjRwIBw&amp;url=http://dealerfraud.org/stolen-vehicle/&amp;psig=AFQjCNHdte9FeJzQOm61bEKZphZazYX1Hw&amp;ust=1475089298831570"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 Id="rId3"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 Id="rId3"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 Id="rId3"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 Id="rId3" Type="http://schemas.openxmlformats.org/officeDocument/2006/relationships/image" Target="../media/image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 Id="rId3" Type="http://schemas.openxmlformats.org/officeDocument/2006/relationships/image" Target="../media/image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 Id="rId3" Type="http://schemas.openxmlformats.org/officeDocument/2006/relationships/image" Target="../media/image2.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 Id="rId3"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jpeg"/><Relationship Id="rId1" Type="http://schemas.openxmlformats.org/officeDocument/2006/relationships/slideLayout" Target="../slideLayouts/slideLayout7.xml"/><Relationship Id="rId2" Type="http://schemas.openxmlformats.org/officeDocument/2006/relationships/hyperlink" Target="http://www.google.com/url?sa=i&amp;rct=j&amp;q=&amp;esrc=s&amp;source=images&amp;cd=&amp;cad=rja&amp;uact=8&amp;ved=0ahUKEwiDm5nYzK_MAhWJ_R4KHTLJBUcQjRwIBw&amp;url=http://fraudwar.blogspot.com/2008/06/wawa-gas-pumps-latest-target-of-payment.html&amp;psig=AFQjCNEdEIaPP9M73ECML3cOKGp_vJdqqw&amp;ust=1461857326251308"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 Id="rId3"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27.png"/><Relationship Id="rId6"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audio" Target="../media/audio1.wav"/></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2.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hyperlink" Target="https://idverify.irs.gov/" TargetMode="External"/><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hyperlink" Target="http://www.irs.gov/Individuals/Employees/Understanding-Your-5071C-Letter"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wmf"/><Relationship Id="rId3" Type="http://schemas.openxmlformats.org/officeDocument/2006/relationships/image" Target="../media/image2.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tc.gov/" TargetMode="External"/><Relationship Id="rId3" Type="http://schemas.openxmlformats.org/officeDocument/2006/relationships/image" Target="../media/image2.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hyperlink" Target="http://www.experian.com/" TargetMode="External"/><Relationship Id="rId4" Type="http://schemas.openxmlformats.org/officeDocument/2006/relationships/hyperlink" Target="http://www.transunion.com/" TargetMode="External"/><Relationship Id="rId5"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hyperlink" Target="http://www.equifax.com/"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3.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5" Type="http://schemas.openxmlformats.org/officeDocument/2006/relationships/image" Target="../media/image46.png"/><Relationship Id="rId16" Type="http://schemas.openxmlformats.org/officeDocument/2006/relationships/image" Target="../media/image47.png"/><Relationship Id="rId17" Type="http://schemas.openxmlformats.org/officeDocument/2006/relationships/image" Target="../media/image48.jpeg"/><Relationship Id="rId18" Type="http://schemas.openxmlformats.org/officeDocument/2006/relationships/image" Target="../media/image2.jpeg"/><Relationship Id="rId1" Type="http://schemas.openxmlformats.org/officeDocument/2006/relationships/slideLayout" Target="../slideLayouts/slideLayout2.xml"/><Relationship Id="rId2" Type="http://schemas.openxmlformats.org/officeDocument/2006/relationships/image" Target="../media/image33.png"/><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2" name="Rectangle 6"/>
          <p:cNvSpPr>
            <a:spLocks noGrp="1" noChangeArrowheads="1"/>
          </p:cNvSpPr>
          <p:nvPr>
            <p:ph type="ctrTitle"/>
          </p:nvPr>
        </p:nvSpPr>
        <p:spPr>
          <a:xfrm>
            <a:off x="687422" y="3367392"/>
            <a:ext cx="7851648" cy="1828800"/>
          </a:xfrm>
        </p:spPr>
        <p:txBody>
          <a:bodyPr anchor="ctr">
            <a:normAutofit/>
          </a:bodyPr>
          <a:lstStyle/>
          <a:p>
            <a:pPr algn="ctr"/>
            <a:r>
              <a:rPr lang="en-US" sz="5400" dirty="0">
                <a:solidFill>
                  <a:srgbClr val="C00000"/>
                </a:solidFill>
                <a:effectLst>
                  <a:outerShdw blurRad="38100" dist="38100" dir="2700000" algn="tl">
                    <a:srgbClr val="000000">
                      <a:alpha val="43137"/>
                    </a:srgbClr>
                  </a:outerShdw>
                </a:effectLst>
              </a:rPr>
              <a:t>How to Protect Yourself From Identity Theft</a:t>
            </a:r>
          </a:p>
        </p:txBody>
      </p:sp>
      <p:sp>
        <p:nvSpPr>
          <p:cNvPr id="4" name="Rectangle 6"/>
          <p:cNvSpPr>
            <a:spLocks noGrp="1" noChangeArrowheads="1"/>
          </p:cNvSpPr>
          <p:nvPr>
            <p:ph type="dt" sz="half" idx="10"/>
          </p:nvPr>
        </p:nvSpPr>
        <p:spPr>
          <a:xfrm>
            <a:off x="457200" y="6324600"/>
            <a:ext cx="2133600" cy="365125"/>
          </a:xfrm>
        </p:spPr>
        <p:txBody>
          <a:bodyPr/>
          <a:lstStyle/>
          <a:p>
            <a:fld id="{54C49016-A83F-4B22-BE7E-A2206A24F5AA}" type="datetime1">
              <a:rPr lang="en-US" smtClean="0"/>
              <a:pPr/>
              <a:t>11/16/16</a:t>
            </a:fld>
            <a:endParaRPr lang="en-US" dirty="0"/>
          </a:p>
        </p:txBody>
      </p:sp>
      <p:sp>
        <p:nvSpPr>
          <p:cNvPr id="5" name="Rectangle 7"/>
          <p:cNvSpPr>
            <a:spLocks noGrp="1" noChangeArrowheads="1"/>
          </p:cNvSpPr>
          <p:nvPr>
            <p:ph type="ftr" sz="quarter" idx="11"/>
          </p:nvPr>
        </p:nvSpPr>
        <p:spPr>
          <a:xfrm>
            <a:off x="2667000" y="6173787"/>
            <a:ext cx="3505200" cy="365125"/>
          </a:xfrm>
        </p:spPr>
        <p:txBody>
          <a:bodyPr/>
          <a:lstStyle/>
          <a:p>
            <a:pPr algn="ctr"/>
            <a:r>
              <a:rPr lang="en-US" dirty="0"/>
              <a:t>Identity Theft Effects You! </a:t>
            </a:r>
          </a:p>
        </p:txBody>
      </p:sp>
      <p:sp>
        <p:nvSpPr>
          <p:cNvPr id="16" name="Slide Number Placeholder 15"/>
          <p:cNvSpPr>
            <a:spLocks noGrp="1"/>
          </p:cNvSpPr>
          <p:nvPr>
            <p:ph type="sldNum" sz="quarter" idx="12"/>
          </p:nvPr>
        </p:nvSpPr>
        <p:spPr/>
        <p:txBody>
          <a:bodyPr/>
          <a:lstStyle/>
          <a:p>
            <a:pPr>
              <a:defRPr/>
            </a:pPr>
            <a:fld id="{4DE03677-AA40-4927-BF20-1AC4CDB28984}" type="slidenum">
              <a:rPr lang="en-US" smtClean="0"/>
              <a:pPr>
                <a:defRPr/>
              </a:pPr>
              <a:t>1</a:t>
            </a:fld>
            <a:endParaRPr lang="en-US" dirty="0"/>
          </a:p>
        </p:txBody>
      </p:sp>
      <p:sp>
        <p:nvSpPr>
          <p:cNvPr id="15" name="TextBox 14"/>
          <p:cNvSpPr txBox="1"/>
          <p:nvPr/>
        </p:nvSpPr>
        <p:spPr>
          <a:xfrm>
            <a:off x="381000" y="762000"/>
            <a:ext cx="8382000" cy="2308324"/>
          </a:xfrm>
          <a:prstGeom prst="rect">
            <a:avLst/>
          </a:prstGeom>
          <a:noFill/>
        </p:spPr>
        <p:txBody>
          <a:bodyPr wrap="square" rtlCol="0">
            <a:spAutoFit/>
          </a:bodyPr>
          <a:lstStyle/>
          <a:p>
            <a:pPr algn="ctr"/>
            <a:r>
              <a:rPr lang="en-US" sz="3600" b="1" dirty="0">
                <a:effectLst>
                  <a:outerShdw blurRad="38100" dist="38100" dir="2700000" algn="tl">
                    <a:srgbClr val="000000">
                      <a:alpha val="43137"/>
                    </a:srgbClr>
                  </a:outerShdw>
                </a:effectLst>
              </a:rPr>
              <a:t>The Palm Beach County Association of Chiefs of Police</a:t>
            </a:r>
          </a:p>
          <a:p>
            <a:pPr algn="ctr"/>
            <a:r>
              <a:rPr lang="en-US" sz="3600" b="1" dirty="0">
                <a:effectLst>
                  <a:outerShdw blurRad="38100" dist="38100" dir="2700000" algn="tl">
                    <a:srgbClr val="000000">
                      <a:alpha val="43137"/>
                    </a:srgbClr>
                  </a:outerShdw>
                </a:effectLst>
              </a:rPr>
              <a:t> Public &amp; Private Partnership Workgroup</a:t>
            </a:r>
          </a:p>
          <a:p>
            <a:pPr algn="ctr"/>
            <a:r>
              <a:rPr lang="en-US" sz="3600" b="1" dirty="0">
                <a:effectLst>
                  <a:outerShdw blurRad="38100" dist="38100" dir="2700000" algn="tl">
                    <a:srgbClr val="000000">
                      <a:alpha val="43137"/>
                    </a:srgbClr>
                  </a:outerShdw>
                </a:effectLst>
              </a:rPr>
              <a:t>Presents</a:t>
            </a:r>
          </a:p>
        </p:txBody>
      </p:sp>
    </p:spTree>
    <p:extLst>
      <p:ext uri="{BB962C8B-B14F-4D97-AF65-F5344CB8AC3E}">
        <p14:creationId xmlns:p14="http://schemas.microsoft.com/office/powerpoint/2010/main" val="255818135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5108"/>
            <a:ext cx="8229600" cy="1143000"/>
          </a:xfrm>
        </p:spPr>
        <p:txBody>
          <a:bodyPr/>
          <a:lstStyle/>
          <a:p>
            <a:pPr algn="ctr"/>
            <a:r>
              <a:rPr lang="en-US" dirty="0">
                <a:solidFill>
                  <a:srgbClr val="C00000"/>
                </a:solidFill>
                <a:effectLst>
                  <a:outerShdw blurRad="38100" dist="38100" dir="2700000" algn="tl">
                    <a:srgbClr val="000000">
                      <a:alpha val="43137"/>
                    </a:srgbClr>
                  </a:outerShdw>
                </a:effectLst>
              </a:rPr>
              <a:t>Identity Theft Criminals</a:t>
            </a:r>
          </a:p>
        </p:txBody>
      </p:sp>
      <p:sp>
        <p:nvSpPr>
          <p:cNvPr id="3" name="Content Placeholder 2"/>
          <p:cNvSpPr>
            <a:spLocks noGrp="1"/>
          </p:cNvSpPr>
          <p:nvPr>
            <p:ph idx="1"/>
          </p:nvPr>
        </p:nvSpPr>
        <p:spPr>
          <a:xfrm>
            <a:off x="457200" y="2332037"/>
            <a:ext cx="8229600" cy="4525963"/>
          </a:xfrm>
        </p:spPr>
        <p:txBody>
          <a:bodyPr/>
          <a:lstStyle/>
          <a:p>
            <a:pPr>
              <a:buNone/>
            </a:pPr>
            <a:r>
              <a:rPr lang="en-US" sz="3200" b="1" i="1" dirty="0">
                <a:effectLst>
                  <a:outerShdw blurRad="38100" dist="38100" dir="2700000" algn="tl">
                    <a:srgbClr val="000000">
                      <a:alpha val="43137"/>
                    </a:srgbClr>
                  </a:outerShdw>
                </a:effectLst>
              </a:rPr>
              <a:t>1 in 1000 </a:t>
            </a:r>
            <a:r>
              <a:rPr lang="en-US" sz="3200" dirty="0"/>
              <a:t>Identity thieves will go to jail…</a:t>
            </a:r>
          </a:p>
          <a:p>
            <a:endParaRPr lang="en-US" sz="3200" dirty="0"/>
          </a:p>
          <a:p>
            <a:pPr lvl="1"/>
            <a:r>
              <a:rPr lang="en-US" dirty="0"/>
              <a:t>Florida is </a:t>
            </a:r>
            <a:r>
              <a:rPr lang="en-US" sz="3200" b="1" dirty="0">
                <a:solidFill>
                  <a:srgbClr val="FF0000"/>
                </a:solidFill>
                <a:effectLst>
                  <a:outerShdw blurRad="38100" dist="38100" dir="2700000" algn="tl">
                    <a:srgbClr val="000000">
                      <a:alpha val="43137"/>
                    </a:srgbClr>
                  </a:outerShdw>
                </a:effectLst>
              </a:rPr>
              <a:t># 1</a:t>
            </a:r>
            <a:r>
              <a:rPr lang="en-US" dirty="0"/>
              <a:t> in Identity theft</a:t>
            </a:r>
          </a:p>
          <a:p>
            <a:pPr lvl="1"/>
            <a:endParaRPr lang="en-US" dirty="0"/>
          </a:p>
          <a:p>
            <a:pPr lvl="1"/>
            <a:r>
              <a:rPr lang="en-US" dirty="0"/>
              <a:t>Florida is </a:t>
            </a:r>
            <a:r>
              <a:rPr lang="en-US" sz="3200" b="1" dirty="0">
                <a:solidFill>
                  <a:srgbClr val="FF0000"/>
                </a:solidFill>
                <a:effectLst>
                  <a:outerShdw blurRad="38100" dist="38100" dir="2700000" algn="tl">
                    <a:srgbClr val="000000">
                      <a:alpha val="43137"/>
                    </a:srgbClr>
                  </a:outerShdw>
                </a:effectLst>
              </a:rPr>
              <a:t># 1</a:t>
            </a:r>
            <a:r>
              <a:rPr lang="en-US" sz="3200" dirty="0"/>
              <a:t> </a:t>
            </a:r>
            <a:r>
              <a:rPr lang="en-US" dirty="0"/>
              <a:t>in violent crimes</a:t>
            </a:r>
          </a:p>
          <a:p>
            <a:pPr lvl="1">
              <a:buNone/>
            </a:pPr>
            <a:endParaRPr lang="en-US" dirty="0"/>
          </a:p>
          <a:p>
            <a:pPr lvl="1"/>
            <a:r>
              <a:rPr lang="en-US" dirty="0">
                <a:solidFill>
                  <a:srgbClr val="FF0000"/>
                </a:solidFill>
                <a:effectLst>
                  <a:outerShdw blurRad="38100" dist="38100" dir="2700000" algn="tl">
                    <a:srgbClr val="000000">
                      <a:alpha val="43137"/>
                    </a:srgbClr>
                  </a:outerShdw>
                </a:effectLst>
              </a:rPr>
              <a:t>1</a:t>
            </a:r>
            <a:r>
              <a:rPr lang="en-US" dirty="0"/>
              <a:t> in </a:t>
            </a:r>
            <a:r>
              <a:rPr lang="en-US" dirty="0">
                <a:solidFill>
                  <a:srgbClr val="FF0000"/>
                </a:solidFill>
                <a:effectLst>
                  <a:outerShdw blurRad="38100" dist="38100" dir="2700000" algn="tl">
                    <a:srgbClr val="000000">
                      <a:alpha val="43137"/>
                    </a:srgbClr>
                  </a:outerShdw>
                </a:effectLst>
              </a:rPr>
              <a:t>3 </a:t>
            </a:r>
            <a:r>
              <a:rPr lang="en-US" dirty="0"/>
              <a:t>will be a victim this year!</a:t>
            </a:r>
          </a:p>
          <a:p>
            <a:pPr lvl="1">
              <a:buNone/>
            </a:pPr>
            <a:r>
              <a:rPr lang="en-US" dirty="0"/>
              <a:t> </a:t>
            </a:r>
          </a:p>
        </p:txBody>
      </p:sp>
      <p:sp>
        <p:nvSpPr>
          <p:cNvPr id="4" name="Date Placeholder 3"/>
          <p:cNvSpPr>
            <a:spLocks noGrp="1"/>
          </p:cNvSpPr>
          <p:nvPr>
            <p:ph type="dt" sz="half" idx="10"/>
          </p:nvPr>
        </p:nvSpPr>
        <p:spPr/>
        <p:txBody>
          <a:bodyPr/>
          <a:lstStyle/>
          <a:p>
            <a:pPr>
              <a:defRPr/>
            </a:pPr>
            <a:fld id="{49AF56DD-09F7-44DD-9EEF-4A7742178226}"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10</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545000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par>
                                <p:cTn id="8" presetID="24"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 to="" calcmode="lin" valueType="num">
                                      <p:cBhvr>
                                        <p:cTn id="10" dur="1" fill="hold"/>
                                        <p:tgtEl>
                                          <p:spTgt spid="3">
                                            <p:txEl>
                                              <p:pRg st="2" end="2"/>
                                            </p:txEl>
                                          </p:spTgt>
                                        </p:tgtEl>
                                        <p:attrNameLst>
                                          <p:attrName/>
                                        </p:attrNameLst>
                                      </p:cBhvr>
                                    </p:anim>
                                  </p:childTnLst>
                                </p:cTn>
                              </p:par>
                              <p:par>
                                <p:cTn id="11" presetID="24"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to="" calcmode="lin" valueType="num">
                                      <p:cBhvr>
                                        <p:cTn id="13" dur="1" fill="hold"/>
                                        <p:tgtEl>
                                          <p:spTgt spid="3">
                                            <p:txEl>
                                              <p:pRg st="4" end="4"/>
                                            </p:txEl>
                                          </p:spTgt>
                                        </p:tgtEl>
                                        <p:attrNameLst>
                                          <p:attrName/>
                                        </p:attrNameLst>
                                      </p:cBhvr>
                                    </p:anim>
                                  </p:childTnLst>
                                </p:cTn>
                              </p:par>
                              <p:par>
                                <p:cTn id="14" presetID="24" presetClass="entr" presetSubtype="0" fill="hold" grpId="0"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 to="" calcmode="lin" valueType="num">
                                      <p:cBhvr>
                                        <p:cTn id="16" dur="1" fill="hold"/>
                                        <p:tgtEl>
                                          <p:spTgt spid="3">
                                            <p:txEl>
                                              <p:pRg st="6" end="6"/>
                                            </p:txEl>
                                          </p:spTgt>
                                        </p:tgtEl>
                                        <p:attrNameLst>
                                          <p:attrName/>
                                        </p:attrNameLst>
                                      </p:cBhvr>
                                    </p:anim>
                                  </p:childTnLst>
                                </p:cTn>
                              </p:par>
                              <p:par>
                                <p:cTn id="17" presetID="24"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to="" calcmode="lin" valueType="num">
                                      <p:cBhvr>
                                        <p:cTn id="19" dur="1" fill="hold"/>
                                        <p:tgtEl>
                                          <p:spTgt spid="3">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846138"/>
            <a:ext cx="8229600" cy="1143000"/>
          </a:xfrm>
        </p:spPr>
        <p:txBody>
          <a:bodyPr/>
          <a:lstStyle/>
          <a:p>
            <a:r>
              <a:rPr lang="en-US" dirty="0">
                <a:solidFill>
                  <a:srgbClr val="C00000"/>
                </a:solidFill>
                <a:effectLst>
                  <a:outerShdw blurRad="38100" dist="38100" dir="2700000" algn="tl">
                    <a:srgbClr val="000000">
                      <a:alpha val="43137"/>
                    </a:srgbClr>
                  </a:outerShdw>
                </a:effectLst>
              </a:rPr>
              <a:t>What Do They Want?</a:t>
            </a:r>
          </a:p>
        </p:txBody>
      </p:sp>
      <p:sp>
        <p:nvSpPr>
          <p:cNvPr id="3" name="Content Placeholder 2"/>
          <p:cNvSpPr>
            <a:spLocks noGrp="1"/>
          </p:cNvSpPr>
          <p:nvPr>
            <p:ph idx="1"/>
          </p:nvPr>
        </p:nvSpPr>
        <p:spPr>
          <a:xfrm>
            <a:off x="457200" y="2173944"/>
            <a:ext cx="8229600" cy="4525963"/>
          </a:xfrm>
        </p:spPr>
        <p:txBody>
          <a:bodyPr>
            <a:normAutofit/>
          </a:bodyPr>
          <a:lstStyle/>
          <a:p>
            <a:r>
              <a:rPr lang="en-US" sz="2000" dirty="0"/>
              <a:t>Your name</a:t>
            </a:r>
          </a:p>
          <a:p>
            <a:r>
              <a:rPr lang="en-US" sz="2000" dirty="0"/>
              <a:t>DOB</a:t>
            </a:r>
          </a:p>
          <a:p>
            <a:r>
              <a:rPr lang="en-US" sz="2000" dirty="0"/>
              <a:t>Address</a:t>
            </a:r>
          </a:p>
          <a:p>
            <a:r>
              <a:rPr lang="en-US" sz="2000" dirty="0"/>
              <a:t>Telephone numbers</a:t>
            </a:r>
          </a:p>
          <a:p>
            <a:r>
              <a:rPr lang="en-US" sz="2000" dirty="0"/>
              <a:t>Drivers license numbers</a:t>
            </a:r>
          </a:p>
          <a:p>
            <a:r>
              <a:rPr lang="en-US" sz="2000" dirty="0"/>
              <a:t>Credit account numbers</a:t>
            </a:r>
          </a:p>
          <a:p>
            <a:r>
              <a:rPr lang="en-US" sz="2000" dirty="0"/>
              <a:t>Bank account numbers</a:t>
            </a:r>
          </a:p>
          <a:p>
            <a:r>
              <a:rPr lang="en-US" sz="2000" dirty="0"/>
              <a:t>Social Security number</a:t>
            </a:r>
          </a:p>
          <a:p>
            <a:r>
              <a:rPr lang="en-US" sz="2000" dirty="0"/>
              <a:t>You and your mothers maiden name</a:t>
            </a:r>
          </a:p>
          <a:p>
            <a:r>
              <a:rPr lang="en-US" sz="2000" dirty="0"/>
              <a:t>Any information that can identify you to the exclusion of others</a:t>
            </a:r>
          </a:p>
        </p:txBody>
      </p:sp>
      <p:sp>
        <p:nvSpPr>
          <p:cNvPr id="4" name="Date Placeholder 3"/>
          <p:cNvSpPr>
            <a:spLocks noGrp="1"/>
          </p:cNvSpPr>
          <p:nvPr>
            <p:ph type="dt" sz="half" idx="10"/>
          </p:nvPr>
        </p:nvSpPr>
        <p:spPr/>
        <p:txBody>
          <a:bodyPr/>
          <a:lstStyle/>
          <a:p>
            <a:pPr>
              <a:defRPr/>
            </a:pPr>
            <a:fld id="{A6C271D1-A4D2-4C99-8690-182696B07A8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11</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9888941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to="" calcmode="lin" valueType="num">
                                      <p:cBhvr>
                                        <p:cTn id="42" dur="1" fill="hold"/>
                                        <p:tgtEl>
                                          <p:spTgt spid="3">
                                            <p:txEl>
                                              <p:pRg st="7" end="7"/>
                                            </p:txEl>
                                          </p:spTgt>
                                        </p:tgtEl>
                                        <p:attrNameLst>
                                          <p:attrName/>
                                        </p:attrNameLst>
                                      </p:cBhvr>
                                    </p:anim>
                                  </p:childTnLst>
                                </p:cTn>
                              </p:par>
                            </p:childTnLst>
                          </p:cTn>
                        </p:par>
                      </p:childTnLst>
                    </p:cTn>
                  </p:par>
                  <p:par>
                    <p:cTn id="43" fill="hold">
                      <p:stCondLst>
                        <p:cond delay="indefinite"/>
                      </p:stCondLst>
                      <p:childTnLst>
                        <p:par>
                          <p:cTn id="44" fill="hold">
                            <p:stCondLst>
                              <p:cond delay="0"/>
                            </p:stCondLst>
                            <p:childTnLst>
                              <p:par>
                                <p:cTn id="45" presetID="24"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to="" calcmode="lin" valueType="num">
                                      <p:cBhvr>
                                        <p:cTn id="47" dur="1" fill="hold"/>
                                        <p:tgtEl>
                                          <p:spTgt spid="3">
                                            <p:txEl>
                                              <p:pRg st="8" end="8"/>
                                            </p:txEl>
                                          </p:spTgt>
                                        </p:tgtEl>
                                        <p:attrNameLst>
                                          <p:attrName/>
                                        </p:attrNameLst>
                                      </p:cBhvr>
                                    </p:anim>
                                  </p:childTnLst>
                                </p:cTn>
                              </p:par>
                            </p:childTnLst>
                          </p:cTn>
                        </p:par>
                      </p:childTnLst>
                    </p:cTn>
                  </p:par>
                  <p:par>
                    <p:cTn id="48" fill="hold">
                      <p:stCondLst>
                        <p:cond delay="indefinite"/>
                      </p:stCondLst>
                      <p:childTnLst>
                        <p:par>
                          <p:cTn id="49" fill="hold">
                            <p:stCondLst>
                              <p:cond delay="0"/>
                            </p:stCondLst>
                            <p:childTnLst>
                              <p:par>
                                <p:cTn id="50" presetID="24"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 to="" calcmode="lin" valueType="num">
                                      <p:cBhvr>
                                        <p:cTn id="52" dur="1" fill="hold"/>
                                        <p:tgtEl>
                                          <p:spTgt spid="3">
                                            <p:txEl>
                                              <p:pRg st="9" end="9"/>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a:xfrm>
            <a:off x="504825" y="1200960"/>
            <a:ext cx="8229600" cy="81915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How Does It Occur?</a:t>
            </a:r>
          </a:p>
        </p:txBody>
      </p:sp>
      <p:sp>
        <p:nvSpPr>
          <p:cNvPr id="16387" name="Rectangle 7"/>
          <p:cNvSpPr>
            <a:spLocks noGrp="1" noChangeArrowheads="1"/>
          </p:cNvSpPr>
          <p:nvPr>
            <p:ph idx="1"/>
          </p:nvPr>
        </p:nvSpPr>
        <p:spPr>
          <a:xfrm>
            <a:off x="457200" y="2219831"/>
            <a:ext cx="8229600" cy="4525963"/>
          </a:xfrm>
        </p:spPr>
        <p:txBody>
          <a:bodyPr/>
          <a:lstStyle/>
          <a:p>
            <a:pPr eaLnBrk="1" hangingPunct="1">
              <a:lnSpc>
                <a:spcPct val="90000"/>
              </a:lnSpc>
            </a:pPr>
            <a:endParaRPr lang="en-US" sz="2000" dirty="0"/>
          </a:p>
          <a:p>
            <a:pPr eaLnBrk="1" hangingPunct="1">
              <a:lnSpc>
                <a:spcPct val="90000"/>
              </a:lnSpc>
            </a:pPr>
            <a:r>
              <a:rPr lang="en-US" sz="2000" dirty="0"/>
              <a:t>They steal your wallets or purses containing your identification.</a:t>
            </a:r>
          </a:p>
          <a:p>
            <a:pPr eaLnBrk="1" hangingPunct="1">
              <a:lnSpc>
                <a:spcPct val="90000"/>
              </a:lnSpc>
            </a:pPr>
            <a:r>
              <a:rPr lang="en-US" sz="2000" dirty="0"/>
              <a:t>They steal your mail, including  your bank and credit card statements, pre-approved credit offers, telephone calling cards and tax information.</a:t>
            </a:r>
          </a:p>
          <a:p>
            <a:pPr eaLnBrk="1" hangingPunct="1">
              <a:lnSpc>
                <a:spcPct val="90000"/>
              </a:lnSpc>
            </a:pPr>
            <a:r>
              <a:rPr lang="en-US" sz="2000" dirty="0"/>
              <a:t>They complete a change of address form  to divert your mail to another location.</a:t>
            </a:r>
          </a:p>
          <a:p>
            <a:pPr eaLnBrk="1" hangingPunct="1">
              <a:lnSpc>
                <a:spcPct val="90000"/>
              </a:lnSpc>
            </a:pPr>
            <a:r>
              <a:rPr lang="en-US" sz="2000" dirty="0"/>
              <a:t>They go through your trash,  or trash of local banks and businesses.</a:t>
            </a:r>
          </a:p>
          <a:p>
            <a:pPr eaLnBrk="1" hangingPunct="1">
              <a:lnSpc>
                <a:spcPct val="90000"/>
              </a:lnSpc>
            </a:pPr>
            <a:r>
              <a:rPr lang="en-US" sz="2000" dirty="0"/>
              <a:t>They fraudulently obtain your credit report posing as a business owner or landlord, etc.</a:t>
            </a:r>
          </a:p>
          <a:p>
            <a:pPr eaLnBrk="1" hangingPunct="1">
              <a:lnSpc>
                <a:spcPct val="90000"/>
              </a:lnSpc>
            </a:pPr>
            <a:r>
              <a:rPr lang="en-US" sz="2000" dirty="0"/>
              <a:t>They get your personal information from records where you work, or the club you have a membership at.</a:t>
            </a:r>
          </a:p>
        </p:txBody>
      </p:sp>
      <p:sp>
        <p:nvSpPr>
          <p:cNvPr id="4" name="Date Placeholder 3"/>
          <p:cNvSpPr>
            <a:spLocks noGrp="1"/>
          </p:cNvSpPr>
          <p:nvPr>
            <p:ph type="dt" sz="half" idx="10"/>
          </p:nvPr>
        </p:nvSpPr>
        <p:spPr/>
        <p:txBody>
          <a:bodyPr/>
          <a:lstStyle/>
          <a:p>
            <a:pPr>
              <a:defRPr/>
            </a:pPr>
            <a:fld id="{DD1DAD86-9764-4656-91ED-F786470C6F5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12</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760184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 calcmode="lin" valueType="num">
                                      <p:cBhvr>
                                        <p:cTn id="7" dur="1000" fill="hold"/>
                                        <p:tgtEl>
                                          <p:spTgt spid="16387">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6387">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638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387">
                                            <p:txEl>
                                              <p:pRg st="2" end="2"/>
                                            </p:txEl>
                                          </p:spTgt>
                                        </p:tgtEl>
                                        <p:attrNameLst>
                                          <p:attrName>style.visibility</p:attrName>
                                        </p:attrNameLst>
                                      </p:cBhvr>
                                      <p:to>
                                        <p:strVal val="visible"/>
                                      </p:to>
                                    </p:set>
                                    <p:anim calcmode="lin" valueType="num">
                                      <p:cBhvr>
                                        <p:cTn id="14" dur="1000" fill="hold"/>
                                        <p:tgtEl>
                                          <p:spTgt spid="1638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638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638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6387">
                                            <p:txEl>
                                              <p:pRg st="3" end="3"/>
                                            </p:txEl>
                                          </p:spTgt>
                                        </p:tgtEl>
                                        <p:attrNameLst>
                                          <p:attrName>style.visibility</p:attrName>
                                        </p:attrNameLst>
                                      </p:cBhvr>
                                      <p:to>
                                        <p:strVal val="visible"/>
                                      </p:to>
                                    </p:set>
                                    <p:anim calcmode="lin" valueType="num">
                                      <p:cBhvr>
                                        <p:cTn id="21" dur="1000" fill="hold"/>
                                        <p:tgtEl>
                                          <p:spTgt spid="16387">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638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638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6387">
                                            <p:txEl>
                                              <p:pRg st="4" end="4"/>
                                            </p:txEl>
                                          </p:spTgt>
                                        </p:tgtEl>
                                        <p:attrNameLst>
                                          <p:attrName>style.visibility</p:attrName>
                                        </p:attrNameLst>
                                      </p:cBhvr>
                                      <p:to>
                                        <p:strVal val="visible"/>
                                      </p:to>
                                    </p:set>
                                    <p:anim calcmode="lin" valueType="num">
                                      <p:cBhvr>
                                        <p:cTn id="28" dur="1000" fill="hold"/>
                                        <p:tgtEl>
                                          <p:spTgt spid="1638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638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638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6387">
                                            <p:txEl>
                                              <p:pRg st="5" end="5"/>
                                            </p:txEl>
                                          </p:spTgt>
                                        </p:tgtEl>
                                        <p:attrNameLst>
                                          <p:attrName>style.visibility</p:attrName>
                                        </p:attrNameLst>
                                      </p:cBhvr>
                                      <p:to>
                                        <p:strVal val="visible"/>
                                      </p:to>
                                    </p:set>
                                    <p:anim calcmode="lin" valueType="num">
                                      <p:cBhvr>
                                        <p:cTn id="35" dur="1000" fill="hold"/>
                                        <p:tgtEl>
                                          <p:spTgt spid="16387">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638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638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6387">
                                            <p:txEl>
                                              <p:pRg st="6" end="6"/>
                                            </p:txEl>
                                          </p:spTgt>
                                        </p:tgtEl>
                                        <p:attrNameLst>
                                          <p:attrName>style.visibility</p:attrName>
                                        </p:attrNameLst>
                                      </p:cBhvr>
                                      <p:to>
                                        <p:strVal val="visible"/>
                                      </p:to>
                                    </p:set>
                                    <p:anim calcmode="lin" valueType="num">
                                      <p:cBhvr>
                                        <p:cTn id="42" dur="1000" fill="hold"/>
                                        <p:tgtEl>
                                          <p:spTgt spid="16387">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1638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638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9618" y="2447636"/>
            <a:ext cx="7864764" cy="3760606"/>
          </a:xfrm>
        </p:spPr>
        <p:txBody>
          <a:bodyPr>
            <a:normAutofit fontScale="92500" lnSpcReduction="20000"/>
          </a:bodyPr>
          <a:lstStyle/>
          <a:p>
            <a:r>
              <a:rPr lang="en-US" b="1" dirty="0">
                <a:solidFill>
                  <a:srgbClr val="C00000"/>
                </a:solidFill>
                <a:effectLst>
                  <a:outerShdw blurRad="38100" dist="38100" dir="2700000" algn="tl">
                    <a:srgbClr val="000000">
                      <a:alpha val="43137"/>
                    </a:srgbClr>
                  </a:outerShdw>
                </a:effectLst>
              </a:rPr>
              <a:t>Vehicle</a:t>
            </a:r>
            <a:r>
              <a:rPr lang="en-US" dirty="0">
                <a:solidFill>
                  <a:srgbClr val="C00000"/>
                </a:solidFill>
                <a:effectLst>
                  <a:outerShdw blurRad="38100" dist="38100" dir="2700000" algn="tl">
                    <a:srgbClr val="000000">
                      <a:alpha val="43137"/>
                    </a:srgbClr>
                  </a:outerShdw>
                </a:effectLst>
              </a:rPr>
              <a:t> </a:t>
            </a:r>
            <a:r>
              <a:rPr lang="en-US" b="1" dirty="0">
                <a:solidFill>
                  <a:srgbClr val="C00000"/>
                </a:solidFill>
                <a:effectLst>
                  <a:outerShdw blurRad="38100" dist="38100" dir="2700000" algn="tl">
                    <a:srgbClr val="000000">
                      <a:alpha val="43137"/>
                    </a:srgbClr>
                  </a:outerShdw>
                </a:effectLst>
              </a:rPr>
              <a:t>Theft or Burglary</a:t>
            </a:r>
            <a:r>
              <a:rPr lang="en-US" dirty="0">
                <a:solidFill>
                  <a:srgbClr val="C00000"/>
                </a:solidFill>
                <a:effectLst>
                  <a:outerShdw blurRad="38100" dist="38100" dir="2700000" algn="tl">
                    <a:srgbClr val="000000">
                      <a:alpha val="43137"/>
                    </a:srgbClr>
                  </a:outerShdw>
                </a:effectLst>
              </a:rPr>
              <a:t>:</a:t>
            </a:r>
          </a:p>
          <a:p>
            <a:pPr>
              <a:buNone/>
            </a:pPr>
            <a:r>
              <a:rPr lang="en-US" dirty="0"/>
              <a:t>Persons break into or steal your vehicle with all of your personal information in them.  Don’t be a victim!</a:t>
            </a:r>
          </a:p>
          <a:p>
            <a:pPr lvl="1"/>
            <a:r>
              <a:rPr lang="en-US" dirty="0"/>
              <a:t>Lock your doors!</a:t>
            </a:r>
          </a:p>
          <a:p>
            <a:pPr lvl="1"/>
            <a:r>
              <a:rPr lang="en-US" dirty="0"/>
              <a:t>Do not leave valuables in plain view</a:t>
            </a:r>
          </a:p>
          <a:p>
            <a:pPr lvl="1"/>
            <a:r>
              <a:rPr lang="en-US" dirty="0"/>
              <a:t>Secure your personal belongings and items</a:t>
            </a:r>
          </a:p>
          <a:p>
            <a:pPr lvl="1"/>
            <a:r>
              <a:rPr lang="en-US" dirty="0"/>
              <a:t>Only have the documents required by law</a:t>
            </a:r>
          </a:p>
          <a:p>
            <a:pPr lvl="1"/>
            <a:r>
              <a:rPr lang="en-US" dirty="0"/>
              <a:t>Redact your personal information</a:t>
            </a:r>
          </a:p>
        </p:txBody>
      </p:sp>
      <p:sp>
        <p:nvSpPr>
          <p:cNvPr id="4" name="Date Placeholder 3"/>
          <p:cNvSpPr>
            <a:spLocks noGrp="1"/>
          </p:cNvSpPr>
          <p:nvPr>
            <p:ph type="dt" sz="half" idx="10"/>
          </p:nvPr>
        </p:nvSpPr>
        <p:spPr/>
        <p:txBody>
          <a:bodyPr/>
          <a:lstStyle/>
          <a:p>
            <a:pPr>
              <a:defRPr/>
            </a:pPr>
            <a:fld id="{A6C271D1-A4D2-4C99-8690-182696B07A8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13</a:t>
            </a:fld>
            <a:endParaRPr lang="en-US" dirty="0"/>
          </a:p>
        </p:txBody>
      </p:sp>
      <p:pic>
        <p:nvPicPr>
          <p:cNvPr id="2050" name="Picture 2" descr="Image result for stolen vehicle photos">
            <a:hlinkClick r:id="rId2"/>
          </p:cNvPr>
          <p:cNvPicPr>
            <a:picLocks noChangeAspect="1" noChangeArrowheads="1"/>
          </p:cNvPicPr>
          <p:nvPr/>
        </p:nvPicPr>
        <p:blipFill>
          <a:blip r:embed="rId3" cstate="print"/>
          <a:srcRect/>
          <a:stretch>
            <a:fillRect/>
          </a:stretch>
        </p:blipFill>
        <p:spPr bwMode="auto">
          <a:xfrm>
            <a:off x="1600200" y="990600"/>
            <a:ext cx="1604919" cy="1066800"/>
          </a:xfrm>
          <a:prstGeom prst="rect">
            <a:avLst/>
          </a:prstGeom>
          <a:noFill/>
        </p:spPr>
      </p:pic>
      <p:pic>
        <p:nvPicPr>
          <p:cNvPr id="8"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4055019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strVal val="#ppt_w*0.70"/>
                                          </p:val>
                                        </p:tav>
                                        <p:tav tm="100000">
                                          <p:val>
                                            <p:strVal val="#ppt_w"/>
                                          </p:val>
                                        </p:tav>
                                      </p:tavLst>
                                    </p:anim>
                                    <p:anim calcmode="lin" valueType="num">
                                      <p:cBhvr>
                                        <p:cTn id="8" dur="1000" fill="hold"/>
                                        <p:tgtEl>
                                          <p:spTgt spid="2050"/>
                                        </p:tgtEl>
                                        <p:attrNameLst>
                                          <p:attrName>ppt_h</p:attrName>
                                        </p:attrNameLst>
                                      </p:cBhvr>
                                      <p:tavLst>
                                        <p:tav tm="0">
                                          <p:val>
                                            <p:strVal val="#ppt_h"/>
                                          </p:val>
                                        </p:tav>
                                        <p:tav tm="100000">
                                          <p:val>
                                            <p:strVal val="#ppt_h"/>
                                          </p:val>
                                        </p:tav>
                                      </p:tavLst>
                                    </p:anim>
                                    <p:animEffect transition="in" filter="fade">
                                      <p:cBhvr>
                                        <p:cTn id="9" dur="10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to="" calcmode="lin" valueType="num">
                                      <p:cBhvr>
                                        <p:cTn id="14" dur="1" fill="hold"/>
                                        <p:tgtEl>
                                          <p:spTgt spid="3">
                                            <p:txEl>
                                              <p:pRg st="0" end="0"/>
                                            </p:txEl>
                                          </p:spTgt>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to="" calcmode="lin" valueType="num">
                                      <p:cBhvr>
                                        <p:cTn id="19" dur="1" fill="hold"/>
                                        <p:tgtEl>
                                          <p:spTgt spid="3">
                                            <p:txEl>
                                              <p:pRg st="1" end="1"/>
                                            </p:txEl>
                                          </p:spTgt>
                                        </p:tgtEl>
                                        <p:attrNameLst>
                                          <p:attrName/>
                                        </p:attrNameLst>
                                      </p:cBhvr>
                                    </p:anim>
                                  </p:childTnLst>
                                </p:cTn>
                              </p:par>
                              <p:par>
                                <p:cTn id="20" presetID="24" presetClass="entr" presetSubtype="0" fill="hold" grpId="0"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par>
                                <p:cTn id="23" presetID="24" presetClass="entr" presetSubtype="0"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to="" calcmode="lin" valueType="num">
                                      <p:cBhvr>
                                        <p:cTn id="25" dur="1" fill="hold"/>
                                        <p:tgtEl>
                                          <p:spTgt spid="3">
                                            <p:txEl>
                                              <p:pRg st="3" end="3"/>
                                            </p:txEl>
                                          </p:spTgt>
                                        </p:tgtEl>
                                        <p:attrNameLst>
                                          <p:attrName/>
                                        </p:attrNameLst>
                                      </p:cBhvr>
                                    </p:anim>
                                  </p:childTnLst>
                                </p:cTn>
                              </p:par>
                              <p:par>
                                <p:cTn id="26" presetID="24" presetClass="entr" presetSubtype="0"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to="" calcmode="lin" valueType="num">
                                      <p:cBhvr>
                                        <p:cTn id="28" dur="1" fill="hold"/>
                                        <p:tgtEl>
                                          <p:spTgt spid="3">
                                            <p:txEl>
                                              <p:pRg st="4" end="4"/>
                                            </p:txEl>
                                          </p:spTgt>
                                        </p:tgtEl>
                                        <p:attrNameLst>
                                          <p:attrName/>
                                        </p:attrNameLst>
                                      </p:cBhvr>
                                    </p:anim>
                                  </p:childTnLst>
                                </p:cTn>
                              </p:par>
                              <p:par>
                                <p:cTn id="29" presetID="24"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to="" calcmode="lin" valueType="num">
                                      <p:cBhvr>
                                        <p:cTn id="31" dur="1" fill="hold"/>
                                        <p:tgtEl>
                                          <p:spTgt spid="3">
                                            <p:txEl>
                                              <p:pRg st="5" end="5"/>
                                            </p:txEl>
                                          </p:spTgt>
                                        </p:tgtEl>
                                        <p:attrNameLst>
                                          <p:attrName/>
                                        </p:attrNameLst>
                                      </p:cBhvr>
                                    </p:anim>
                                  </p:childTnLst>
                                </p:cTn>
                              </p:par>
                              <p:par>
                                <p:cTn id="32" presetID="24"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to="" calcmode="lin" valueType="num">
                                      <p:cBhvr>
                                        <p:cTn id="34"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a:p>
          <a:p>
            <a:r>
              <a:rPr lang="en-US" b="1" dirty="0">
                <a:solidFill>
                  <a:srgbClr val="C00000"/>
                </a:solidFill>
                <a:effectLst>
                  <a:outerShdw blurRad="38100" dist="38100" dir="2700000" algn="tl">
                    <a:srgbClr val="000000">
                      <a:alpha val="43137"/>
                    </a:srgbClr>
                  </a:outerShdw>
                </a:effectLst>
              </a:rPr>
              <a:t>Stolen Wallet or Purse:</a:t>
            </a:r>
          </a:p>
          <a:p>
            <a:pPr>
              <a:buNone/>
            </a:pPr>
            <a:r>
              <a:rPr lang="en-US" b="1" dirty="0"/>
              <a:t>	</a:t>
            </a:r>
            <a:r>
              <a:rPr lang="en-US" dirty="0"/>
              <a:t>When a thief steals your wallet or your purse, they gain instant access to the information they need to take the next step and steal your identity.</a:t>
            </a:r>
          </a:p>
        </p:txBody>
      </p:sp>
      <p:sp>
        <p:nvSpPr>
          <p:cNvPr id="4" name="Date Placeholder 3"/>
          <p:cNvSpPr>
            <a:spLocks noGrp="1"/>
          </p:cNvSpPr>
          <p:nvPr>
            <p:ph type="dt" sz="half" idx="10"/>
          </p:nvPr>
        </p:nvSpPr>
        <p:spPr/>
        <p:txBody>
          <a:bodyPr/>
          <a:lstStyle/>
          <a:p>
            <a:pPr>
              <a:defRPr/>
            </a:pPr>
            <a:fld id="{890763CB-0749-43DC-BDD8-5175FCD6832C}"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14</a:t>
            </a:fld>
            <a:endParaRPr lang="en-US" dirty="0"/>
          </a:p>
        </p:txBody>
      </p:sp>
      <p:pic>
        <p:nvPicPr>
          <p:cNvPr id="67586" name="Picture 2" descr="Stolen Wallet"/>
          <p:cNvPicPr>
            <a:picLocks noChangeAspect="1" noChangeArrowheads="1"/>
          </p:cNvPicPr>
          <p:nvPr/>
        </p:nvPicPr>
        <p:blipFill>
          <a:blip r:embed="rId2" cstate="print"/>
          <a:srcRect/>
          <a:stretch>
            <a:fillRect/>
          </a:stretch>
        </p:blipFill>
        <p:spPr bwMode="auto">
          <a:xfrm>
            <a:off x="1447800" y="914400"/>
            <a:ext cx="1899138" cy="1371600"/>
          </a:xfrm>
          <a:prstGeom prst="rect">
            <a:avLst/>
          </a:prstGeom>
          <a:noFill/>
        </p:spPr>
      </p:pic>
      <p:pic>
        <p:nvPicPr>
          <p:cNvPr id="6146" name="Picture 2"/>
          <p:cNvPicPr>
            <a:picLocks noChangeAspect="1" noChangeArrowheads="1"/>
          </p:cNvPicPr>
          <p:nvPr/>
        </p:nvPicPr>
        <p:blipFill>
          <a:blip r:embed="rId3" cstate="print"/>
          <a:srcRect/>
          <a:stretch>
            <a:fillRect/>
          </a:stretch>
        </p:blipFill>
        <p:spPr bwMode="auto">
          <a:xfrm>
            <a:off x="6096000" y="838200"/>
            <a:ext cx="1619250" cy="1320312"/>
          </a:xfrm>
          <a:prstGeom prst="rect">
            <a:avLst/>
          </a:prstGeom>
          <a:noFill/>
          <a:ln w="9525">
            <a:noFill/>
            <a:miter lim="800000"/>
            <a:headEnd/>
            <a:tailEnd/>
          </a:ln>
        </p:spPr>
      </p:pic>
      <p:pic>
        <p:nvPicPr>
          <p:cNvPr id="8"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945933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dissolve">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to="" calcmode="lin" valueType="num">
                                      <p:cBhvr>
                                        <p:cTn id="12" dur="1" fill="hold"/>
                                        <p:tgtEl>
                                          <p:spTgt spid="6146"/>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b="1" dirty="0"/>
          </a:p>
          <a:p>
            <a:r>
              <a:rPr lang="en-US" b="1" dirty="0">
                <a:solidFill>
                  <a:srgbClr val="C00000"/>
                </a:solidFill>
                <a:effectLst>
                  <a:outerShdw blurRad="38100" dist="38100" dir="2700000" algn="tl">
                    <a:srgbClr val="000000">
                      <a:alpha val="43137"/>
                    </a:srgbClr>
                  </a:outerShdw>
                </a:effectLst>
              </a:rPr>
              <a:t>P2P File Sharing:</a:t>
            </a:r>
            <a:r>
              <a:rPr lang="en-US" dirty="0">
                <a:solidFill>
                  <a:srgbClr val="C00000"/>
                </a:solidFill>
                <a:effectLst>
                  <a:outerShdw blurRad="38100" dist="38100" dir="2700000" algn="tl">
                    <a:srgbClr val="000000">
                      <a:alpha val="43137"/>
                    </a:srgbClr>
                  </a:outerShdw>
                </a:effectLst>
              </a:rPr>
              <a:t> </a:t>
            </a:r>
          </a:p>
          <a:p>
            <a:pPr>
              <a:buNone/>
            </a:pPr>
            <a:r>
              <a:rPr lang="en-US" dirty="0"/>
              <a:t>	Music sharing sites and other peer-to-peer networks have helped high-tech thieves get all kinds of personal information via accidental disclosure—tax returns, password files, birth dates, and account numbers. Anything stored on the same hard drive as the shared library can inadvertently go public when you connect. </a:t>
            </a:r>
          </a:p>
          <a:p>
            <a:pPr>
              <a:buNone/>
            </a:pPr>
            <a:endParaRPr lang="en-US" dirty="0"/>
          </a:p>
        </p:txBody>
      </p:sp>
      <p:sp>
        <p:nvSpPr>
          <p:cNvPr id="4" name="Date Placeholder 3"/>
          <p:cNvSpPr>
            <a:spLocks noGrp="1"/>
          </p:cNvSpPr>
          <p:nvPr>
            <p:ph type="dt" sz="half" idx="10"/>
          </p:nvPr>
        </p:nvSpPr>
        <p:spPr/>
        <p:txBody>
          <a:bodyPr/>
          <a:lstStyle/>
          <a:p>
            <a:pPr>
              <a:defRPr/>
            </a:pPr>
            <a:fld id="{3B0C98BF-56EF-488A-862E-A304B43EBD33}"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15</a:t>
            </a:fld>
            <a:endParaRPr lang="en-US" dirty="0"/>
          </a:p>
        </p:txBody>
      </p:sp>
      <p:pic>
        <p:nvPicPr>
          <p:cNvPr id="53250" name="Picture 2" descr="P2P File Sharing"/>
          <p:cNvPicPr>
            <a:picLocks noChangeAspect="1" noChangeArrowheads="1"/>
          </p:cNvPicPr>
          <p:nvPr/>
        </p:nvPicPr>
        <p:blipFill>
          <a:blip r:embed="rId2" cstate="print"/>
          <a:srcRect/>
          <a:stretch>
            <a:fillRect/>
          </a:stretch>
        </p:blipFill>
        <p:spPr bwMode="auto">
          <a:xfrm>
            <a:off x="1447800" y="762000"/>
            <a:ext cx="2565149" cy="12954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5633143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3250"/>
                                        </p:tgtEl>
                                        <p:attrNameLst>
                                          <p:attrName>style.visibility</p:attrName>
                                        </p:attrNameLst>
                                      </p:cBhvr>
                                      <p:to>
                                        <p:strVal val="visible"/>
                                      </p:to>
                                    </p:set>
                                    <p:animEffect transition="in" filter="dissolve">
                                      <p:cBhvr>
                                        <p:cTn id="7" dur="500"/>
                                        <p:tgtEl>
                                          <p:spTgt spid="5325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a:p>
          <a:p>
            <a:r>
              <a:rPr lang="en-US" b="1" dirty="0">
                <a:solidFill>
                  <a:srgbClr val="C00000"/>
                </a:solidFill>
                <a:effectLst>
                  <a:outerShdw blurRad="38100" dist="38100" dir="2700000" algn="tl">
                    <a:srgbClr val="000000">
                      <a:alpha val="43137"/>
                    </a:srgbClr>
                  </a:outerShdw>
                </a:effectLst>
              </a:rPr>
              <a:t>Dumpster Diving:</a:t>
            </a:r>
            <a:r>
              <a:rPr lang="en-US" dirty="0">
                <a:solidFill>
                  <a:srgbClr val="C00000"/>
                </a:solidFill>
                <a:effectLst>
                  <a:outerShdw blurRad="38100" dist="38100" dir="2700000" algn="tl">
                    <a:srgbClr val="000000">
                      <a:alpha val="43137"/>
                    </a:srgbClr>
                  </a:outerShdw>
                </a:effectLst>
              </a:rPr>
              <a:t> </a:t>
            </a:r>
          </a:p>
          <a:p>
            <a:pPr>
              <a:buNone/>
            </a:pPr>
            <a:r>
              <a:rPr lang="en-US" dirty="0"/>
              <a:t>	This method of identity theft is one of the most traditional—and most effective. Thieves search your trash for documents that contain your personal information and gain access to important numbers that help them commit identity theft. </a:t>
            </a:r>
          </a:p>
          <a:p>
            <a:endParaRPr lang="en-US" dirty="0"/>
          </a:p>
          <a:p>
            <a:endParaRPr lang="en-US" dirty="0"/>
          </a:p>
        </p:txBody>
      </p:sp>
      <p:sp>
        <p:nvSpPr>
          <p:cNvPr id="4" name="Date Placeholder 3"/>
          <p:cNvSpPr>
            <a:spLocks noGrp="1"/>
          </p:cNvSpPr>
          <p:nvPr>
            <p:ph type="dt" sz="half" idx="10"/>
          </p:nvPr>
        </p:nvSpPr>
        <p:spPr/>
        <p:txBody>
          <a:bodyPr/>
          <a:lstStyle/>
          <a:p>
            <a:pPr>
              <a:defRPr/>
            </a:pPr>
            <a:fld id="{104F220D-681D-4BA1-96C4-CCC15675416D}"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16</a:t>
            </a:fld>
            <a:endParaRPr lang="en-US" dirty="0"/>
          </a:p>
        </p:txBody>
      </p:sp>
      <p:pic>
        <p:nvPicPr>
          <p:cNvPr id="50178" name="Picture 2" descr="Dumpster Diving"/>
          <p:cNvPicPr>
            <a:picLocks noChangeAspect="1" noChangeArrowheads="1"/>
          </p:cNvPicPr>
          <p:nvPr/>
        </p:nvPicPr>
        <p:blipFill>
          <a:blip r:embed="rId2" cstate="print"/>
          <a:srcRect/>
          <a:stretch>
            <a:fillRect/>
          </a:stretch>
        </p:blipFill>
        <p:spPr bwMode="auto">
          <a:xfrm>
            <a:off x="1447800" y="838200"/>
            <a:ext cx="1828800" cy="14224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8838889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178"/>
                                        </p:tgtEl>
                                        <p:attrNameLst>
                                          <p:attrName>style.visibility</p:attrName>
                                        </p:attrNameLst>
                                      </p:cBhvr>
                                      <p:to>
                                        <p:strVal val="visible"/>
                                      </p:to>
                                    </p:set>
                                    <p:animEffect transition="in" filter="dissolve">
                                      <p:cBhvr>
                                        <p:cTn id="7" dur="500"/>
                                        <p:tgtEl>
                                          <p:spTgt spid="5017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endParaRPr lang="en-US" b="1" dirty="0"/>
          </a:p>
          <a:p>
            <a:r>
              <a:rPr lang="en-US" b="1" dirty="0">
                <a:solidFill>
                  <a:srgbClr val="C00000"/>
                </a:solidFill>
                <a:effectLst>
                  <a:outerShdw blurRad="38100" dist="38100" dir="2700000" algn="tl">
                    <a:srgbClr val="000000">
                      <a:alpha val="43137"/>
                    </a:srgbClr>
                  </a:outerShdw>
                </a:effectLst>
              </a:rPr>
              <a:t>Phishing:</a:t>
            </a:r>
            <a:r>
              <a:rPr lang="en-US" dirty="0">
                <a:solidFill>
                  <a:srgbClr val="C00000"/>
                </a:solidFill>
                <a:effectLst>
                  <a:outerShdw blurRad="38100" dist="38100" dir="2700000" algn="tl">
                    <a:srgbClr val="000000">
                      <a:alpha val="43137"/>
                    </a:srgbClr>
                  </a:outerShdw>
                </a:effectLst>
              </a:rPr>
              <a:t> </a:t>
            </a:r>
          </a:p>
          <a:p>
            <a:pPr>
              <a:buNone/>
            </a:pPr>
            <a:r>
              <a:rPr lang="en-US" dirty="0"/>
              <a:t>	These days, that email from your bank in your inbox could be real—or a phishing attempt. Today's thieves are busy impersonating legitimate businesses via email and websites in order to acquire your personal information like PINs, credit card or bank account numbers, or Social Security number information. </a:t>
            </a:r>
          </a:p>
          <a:p>
            <a:endParaRPr lang="en-US" dirty="0"/>
          </a:p>
        </p:txBody>
      </p:sp>
      <p:sp>
        <p:nvSpPr>
          <p:cNvPr id="4" name="Date Placeholder 3"/>
          <p:cNvSpPr>
            <a:spLocks noGrp="1"/>
          </p:cNvSpPr>
          <p:nvPr>
            <p:ph type="dt" sz="half" idx="10"/>
          </p:nvPr>
        </p:nvSpPr>
        <p:spPr/>
        <p:txBody>
          <a:bodyPr/>
          <a:lstStyle/>
          <a:p>
            <a:pPr>
              <a:defRPr/>
            </a:pPr>
            <a:fld id="{16C2F0FB-B70F-4612-B07E-C67CEAAED7A5}"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17</a:t>
            </a:fld>
            <a:endParaRPr lang="en-US" dirty="0"/>
          </a:p>
        </p:txBody>
      </p:sp>
      <p:pic>
        <p:nvPicPr>
          <p:cNvPr id="51202" name="Picture 2" descr="Phishing"/>
          <p:cNvPicPr>
            <a:picLocks noChangeAspect="1" noChangeArrowheads="1"/>
          </p:cNvPicPr>
          <p:nvPr/>
        </p:nvPicPr>
        <p:blipFill>
          <a:blip r:embed="rId2" cstate="print"/>
          <a:srcRect/>
          <a:stretch>
            <a:fillRect/>
          </a:stretch>
        </p:blipFill>
        <p:spPr bwMode="auto">
          <a:xfrm>
            <a:off x="1752600" y="838200"/>
            <a:ext cx="1654629" cy="14478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212408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02"/>
                                        </p:tgtEl>
                                        <p:attrNameLst>
                                          <p:attrName>style.visibility</p:attrName>
                                        </p:attrNameLst>
                                      </p:cBhvr>
                                      <p:to>
                                        <p:strVal val="visible"/>
                                      </p:to>
                                    </p:set>
                                    <p:animEffect transition="in" filter="dissolve">
                                      <p:cBhvr>
                                        <p:cTn id="7" dur="500"/>
                                        <p:tgtEl>
                                          <p:spTgt spid="5120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endParaRPr lang="en-US" b="1" dirty="0"/>
          </a:p>
          <a:p>
            <a:r>
              <a:rPr lang="en-US" b="1" dirty="0">
                <a:solidFill>
                  <a:srgbClr val="C00000"/>
                </a:solidFill>
                <a:effectLst>
                  <a:outerShdw blurRad="38100" dist="38100" dir="2700000" algn="tl">
                    <a:srgbClr val="000000">
                      <a:alpha val="43137"/>
                    </a:srgbClr>
                  </a:outerShdw>
                </a:effectLst>
              </a:rPr>
              <a:t>Shoulder Surfing:</a:t>
            </a:r>
            <a:r>
              <a:rPr lang="en-US" dirty="0">
                <a:solidFill>
                  <a:srgbClr val="C00000"/>
                </a:solidFill>
                <a:effectLst>
                  <a:outerShdw blurRad="38100" dist="38100" dir="2700000" algn="tl">
                    <a:srgbClr val="000000">
                      <a:alpha val="43137"/>
                    </a:srgbClr>
                  </a:outerShdw>
                </a:effectLst>
              </a:rPr>
              <a:t> </a:t>
            </a:r>
          </a:p>
          <a:p>
            <a:pPr>
              <a:buNone/>
            </a:pPr>
            <a:r>
              <a:rPr lang="en-US" dirty="0"/>
              <a:t>	The prevalence of cameras and recorders in today’s mobile phones make this form of identity theft a real threat.</a:t>
            </a:r>
          </a:p>
          <a:p>
            <a:r>
              <a:rPr lang="en-US" dirty="0"/>
              <a:t>Thieves position themselves within sight or earshot of your latest credit application, and record your information to commit future identity theft. </a:t>
            </a:r>
          </a:p>
          <a:p>
            <a:endParaRPr lang="en-US" dirty="0"/>
          </a:p>
        </p:txBody>
      </p:sp>
      <p:sp>
        <p:nvSpPr>
          <p:cNvPr id="4" name="Date Placeholder 3"/>
          <p:cNvSpPr>
            <a:spLocks noGrp="1"/>
          </p:cNvSpPr>
          <p:nvPr>
            <p:ph type="dt" sz="half" idx="10"/>
          </p:nvPr>
        </p:nvSpPr>
        <p:spPr/>
        <p:txBody>
          <a:bodyPr/>
          <a:lstStyle/>
          <a:p>
            <a:pPr>
              <a:defRPr/>
            </a:pPr>
            <a:fld id="{42D13698-F59B-48FE-BAD3-8164727765B6}"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18</a:t>
            </a:fld>
            <a:endParaRPr lang="en-US" dirty="0"/>
          </a:p>
        </p:txBody>
      </p:sp>
      <p:pic>
        <p:nvPicPr>
          <p:cNvPr id="65538" name="Picture 2" descr="Shoulder Surfing"/>
          <p:cNvPicPr>
            <a:picLocks noChangeAspect="1" noChangeArrowheads="1"/>
          </p:cNvPicPr>
          <p:nvPr/>
        </p:nvPicPr>
        <p:blipFill>
          <a:blip r:embed="rId2" cstate="print"/>
          <a:srcRect/>
          <a:stretch>
            <a:fillRect/>
          </a:stretch>
        </p:blipFill>
        <p:spPr bwMode="auto">
          <a:xfrm>
            <a:off x="1447800" y="609600"/>
            <a:ext cx="1781908" cy="14478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5012678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ssolve">
                                      <p:cBhvr>
                                        <p:cTn id="7" dur="500"/>
                                        <p:tgtEl>
                                          <p:spTgt spid="65538"/>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endParaRPr lang="en-US" b="1" dirty="0"/>
          </a:p>
          <a:p>
            <a:r>
              <a:rPr lang="en-US" b="1" dirty="0">
                <a:solidFill>
                  <a:srgbClr val="C00000"/>
                </a:solidFill>
                <a:effectLst>
                  <a:outerShdw blurRad="38100" dist="38100" dir="2700000" algn="tl">
                    <a:srgbClr val="000000">
                      <a:alpha val="43137"/>
                    </a:srgbClr>
                  </a:outerShdw>
                </a:effectLst>
              </a:rPr>
              <a:t>Overlays:</a:t>
            </a:r>
            <a:r>
              <a:rPr lang="en-US" dirty="0">
                <a:solidFill>
                  <a:srgbClr val="C00000"/>
                </a:solidFill>
                <a:effectLst>
                  <a:outerShdw blurRad="38100" dist="38100" dir="2700000" algn="tl">
                    <a:srgbClr val="000000">
                      <a:alpha val="43137"/>
                    </a:srgbClr>
                  </a:outerShdw>
                </a:effectLst>
              </a:rPr>
              <a:t> </a:t>
            </a:r>
          </a:p>
          <a:p>
            <a:pPr>
              <a:buNone/>
            </a:pPr>
            <a:r>
              <a:rPr lang="en-US" dirty="0"/>
              <a:t>	Hidden devices can be installed almost imperceptibly on any ATM, enabling thieves to swipe your account information when you insert your card, and then transmit your account information to a nearby computer for future fraudulent use. </a:t>
            </a:r>
          </a:p>
          <a:p>
            <a:endParaRPr lang="en-US" dirty="0"/>
          </a:p>
        </p:txBody>
      </p:sp>
      <p:sp>
        <p:nvSpPr>
          <p:cNvPr id="4" name="Date Placeholder 3"/>
          <p:cNvSpPr>
            <a:spLocks noGrp="1"/>
          </p:cNvSpPr>
          <p:nvPr>
            <p:ph type="dt" sz="half" idx="10"/>
          </p:nvPr>
        </p:nvSpPr>
        <p:spPr/>
        <p:txBody>
          <a:bodyPr/>
          <a:lstStyle/>
          <a:p>
            <a:pPr>
              <a:defRPr/>
            </a:pPr>
            <a:fld id="{30DB2D8B-4013-46E4-969B-D0A9009F3D27}"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19</a:t>
            </a:fld>
            <a:endParaRPr lang="en-US" dirty="0"/>
          </a:p>
        </p:txBody>
      </p:sp>
      <p:pic>
        <p:nvPicPr>
          <p:cNvPr id="66562" name="Picture 2" descr="Overlays"/>
          <p:cNvPicPr>
            <a:picLocks noChangeAspect="1" noChangeArrowheads="1"/>
          </p:cNvPicPr>
          <p:nvPr/>
        </p:nvPicPr>
        <p:blipFill>
          <a:blip r:embed="rId2" cstate="print"/>
          <a:srcRect/>
          <a:stretch>
            <a:fillRect/>
          </a:stretch>
        </p:blipFill>
        <p:spPr bwMode="auto">
          <a:xfrm>
            <a:off x="1524000" y="838200"/>
            <a:ext cx="1861457" cy="13716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0682612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dissolve">
                                      <p:cBhvr>
                                        <p:cTn id="7" dur="500"/>
                                        <p:tgtEl>
                                          <p:spTgt spid="66562"/>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838200"/>
            <a:ext cx="8229600" cy="1295400"/>
          </a:xfrm>
        </p:spPr>
        <p:txBody>
          <a:bodyPr>
            <a:normAutofit fontScale="90000"/>
          </a:bodyPr>
          <a:lstStyle/>
          <a:p>
            <a:pPr algn="ctr" eaLnBrk="1" hangingPunct="1"/>
            <a:r>
              <a:rPr lang="en-US" dirty="0">
                <a:solidFill>
                  <a:srgbClr val="C00000"/>
                </a:solidFill>
                <a:effectLst>
                  <a:outerShdw blurRad="38100" dist="38100" dir="2700000" algn="tl">
                    <a:srgbClr val="000000">
                      <a:alpha val="43137"/>
                    </a:srgbClr>
                  </a:outerShdw>
                </a:effectLst>
              </a:rPr>
              <a:t>Do You Know If You Are Vulnerable?</a:t>
            </a:r>
          </a:p>
        </p:txBody>
      </p:sp>
      <p:sp>
        <p:nvSpPr>
          <p:cNvPr id="8195" name="Content Placeholder 2"/>
          <p:cNvSpPr>
            <a:spLocks noGrp="1"/>
          </p:cNvSpPr>
          <p:nvPr>
            <p:ph idx="1"/>
          </p:nvPr>
        </p:nvSpPr>
        <p:spPr>
          <a:xfrm>
            <a:off x="457200" y="2438400"/>
            <a:ext cx="8229600" cy="3886200"/>
          </a:xfrm>
        </p:spPr>
        <p:txBody>
          <a:bodyPr/>
          <a:lstStyle/>
          <a:p>
            <a:pPr eaLnBrk="1" hangingPunct="1"/>
            <a:endParaRPr lang="en-US" dirty="0"/>
          </a:p>
          <a:p>
            <a:pPr algn="ctr" eaLnBrk="1" hangingPunct="1">
              <a:buFont typeface="Wingdings 2" pitchFamily="18" charset="2"/>
              <a:buNone/>
            </a:pPr>
            <a:r>
              <a:rPr lang="en-US" sz="4400" b="1" dirty="0"/>
              <a:t>Yes! </a:t>
            </a:r>
          </a:p>
          <a:p>
            <a:pPr algn="ctr" eaLnBrk="1" hangingPunct="1">
              <a:buFont typeface="Wingdings 2" pitchFamily="18" charset="2"/>
              <a:buNone/>
            </a:pPr>
            <a:r>
              <a:rPr lang="en-US" sz="4400" b="1" dirty="0"/>
              <a:t>We are all Vulnerable! </a:t>
            </a:r>
          </a:p>
          <a:p>
            <a:pPr algn="ctr" eaLnBrk="1" hangingPunct="1">
              <a:buFont typeface="Wingdings 2" pitchFamily="18" charset="2"/>
              <a:buNone/>
            </a:pPr>
            <a:endParaRPr lang="en-US" sz="2400" b="1" dirty="0"/>
          </a:p>
        </p:txBody>
      </p:sp>
      <p:sp>
        <p:nvSpPr>
          <p:cNvPr id="5" name="Footer Placeholder 4"/>
          <p:cNvSpPr>
            <a:spLocks noGrp="1"/>
          </p:cNvSpPr>
          <p:nvPr>
            <p:ph type="ftr" sz="quarter" idx="11"/>
          </p:nvPr>
        </p:nvSpPr>
        <p:spPr>
          <a:xfrm>
            <a:off x="3124200" y="6173787"/>
            <a:ext cx="2895600" cy="365125"/>
          </a:xfrm>
        </p:spPr>
        <p:txBody>
          <a:bodyPr/>
          <a:lstStyle/>
          <a:p>
            <a:pPr algn="ctr">
              <a:defRPr/>
            </a:pPr>
            <a:r>
              <a:rPr lang="en-US" dirty="0"/>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a:t>
            </a:fld>
            <a:endParaRPr lang="en-US" dirty="0"/>
          </a:p>
        </p:txBody>
      </p:sp>
      <p:pic>
        <p:nvPicPr>
          <p:cNvPr id="8"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775353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 calcmode="lin" valueType="num">
                                      <p:cBhvr>
                                        <p:cTn id="7" dur="1000" fill="hold"/>
                                        <p:tgtEl>
                                          <p:spTgt spid="819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819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819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195">
                                            <p:txEl>
                                              <p:pRg st="2" end="2"/>
                                            </p:txEl>
                                          </p:spTgt>
                                        </p:tgtEl>
                                        <p:attrNameLst>
                                          <p:attrName>style.visibility</p:attrName>
                                        </p:attrNameLst>
                                      </p:cBhvr>
                                      <p:to>
                                        <p:strVal val="visible"/>
                                      </p:to>
                                    </p:set>
                                    <p:anim calcmode="lin" valueType="num">
                                      <p:cBhvr>
                                        <p:cTn id="14" dur="1000" fill="hold"/>
                                        <p:tgtEl>
                                          <p:spTgt spid="819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819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8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a:p>
          <a:p>
            <a:r>
              <a:rPr lang="en-US" b="1" dirty="0" err="1">
                <a:solidFill>
                  <a:srgbClr val="C00000"/>
                </a:solidFill>
                <a:effectLst>
                  <a:outerShdw blurRad="38100" dist="38100" dir="2700000" algn="tl">
                    <a:srgbClr val="000000">
                      <a:alpha val="43137"/>
                    </a:srgbClr>
                  </a:outerShdw>
                </a:effectLst>
              </a:rPr>
              <a:t>SMSishing</a:t>
            </a:r>
            <a:r>
              <a:rPr lang="en-US" b="1" dirty="0">
                <a:solidFill>
                  <a:srgbClr val="C00000"/>
                </a:solidFill>
                <a:effectLst>
                  <a:outerShdw blurRad="38100" dist="38100" dir="2700000" algn="tl">
                    <a:srgbClr val="000000">
                      <a:alpha val="43137"/>
                    </a:srgbClr>
                  </a:outerShdw>
                </a:effectLst>
              </a:rPr>
              <a:t>:</a:t>
            </a:r>
            <a:r>
              <a:rPr lang="en-US" dirty="0">
                <a:solidFill>
                  <a:srgbClr val="C00000"/>
                </a:solidFill>
                <a:effectLst>
                  <a:outerShdw blurRad="38100" dist="38100" dir="2700000" algn="tl">
                    <a:srgbClr val="000000">
                      <a:alpha val="43137"/>
                    </a:srgbClr>
                  </a:outerShdw>
                </a:effectLst>
              </a:rPr>
              <a:t> </a:t>
            </a:r>
          </a:p>
          <a:p>
            <a:pPr>
              <a:buNone/>
            </a:pPr>
            <a:r>
              <a:rPr lang="en-US" dirty="0"/>
              <a:t>	Thieves are employing a sneaky new trend to get your personal info—sending text messages to your mobile device that impersonate a reputable contact and then direct you to a dangerous website with the goal of stealing your identity. </a:t>
            </a:r>
          </a:p>
          <a:p>
            <a:endParaRPr lang="en-US" dirty="0"/>
          </a:p>
        </p:txBody>
      </p:sp>
      <p:sp>
        <p:nvSpPr>
          <p:cNvPr id="4" name="Date Placeholder 3"/>
          <p:cNvSpPr>
            <a:spLocks noGrp="1"/>
          </p:cNvSpPr>
          <p:nvPr>
            <p:ph type="dt" sz="half" idx="10"/>
          </p:nvPr>
        </p:nvSpPr>
        <p:spPr/>
        <p:txBody>
          <a:bodyPr/>
          <a:lstStyle/>
          <a:p>
            <a:pPr>
              <a:defRPr/>
            </a:pPr>
            <a:fld id="{CDD9C104-7A53-4BA5-A7BD-2574ACD589C0}"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20</a:t>
            </a:fld>
            <a:endParaRPr lang="en-US" dirty="0"/>
          </a:p>
        </p:txBody>
      </p:sp>
      <p:pic>
        <p:nvPicPr>
          <p:cNvPr id="68610" name="Picture 2" descr="SMSishing"/>
          <p:cNvPicPr>
            <a:picLocks noChangeAspect="1" noChangeArrowheads="1"/>
          </p:cNvPicPr>
          <p:nvPr/>
        </p:nvPicPr>
        <p:blipFill>
          <a:blip r:embed="rId2" cstate="print"/>
          <a:srcRect/>
          <a:stretch>
            <a:fillRect/>
          </a:stretch>
        </p:blipFill>
        <p:spPr bwMode="auto">
          <a:xfrm>
            <a:off x="1295400" y="685800"/>
            <a:ext cx="1447800" cy="14478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202841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8610"/>
                                        </p:tgtEl>
                                        <p:attrNameLst>
                                          <p:attrName>style.visibility</p:attrName>
                                        </p:attrNameLst>
                                      </p:cBhvr>
                                      <p:to>
                                        <p:strVal val="visible"/>
                                      </p:to>
                                    </p:set>
                                    <p:animEffect transition="in" filter="dissolve">
                                      <p:cBhvr>
                                        <p:cTn id="7" dur="500"/>
                                        <p:tgtEl>
                                          <p:spTgt spid="68610"/>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b="1" dirty="0"/>
          </a:p>
          <a:p>
            <a:r>
              <a:rPr lang="en-US" b="1" dirty="0" err="1">
                <a:solidFill>
                  <a:srgbClr val="C00000"/>
                </a:solidFill>
                <a:effectLst>
                  <a:outerShdw blurRad="38100" dist="38100" dir="2700000" algn="tl">
                    <a:srgbClr val="000000">
                      <a:alpha val="43137"/>
                    </a:srgbClr>
                  </a:outerShdw>
                </a:effectLst>
              </a:rPr>
              <a:t>Vishing</a:t>
            </a:r>
            <a:r>
              <a:rPr lang="en-US" b="1" dirty="0">
                <a:solidFill>
                  <a:srgbClr val="C00000"/>
                </a:solidFill>
                <a:effectLst>
                  <a:outerShdw blurRad="38100" dist="38100" dir="2700000" algn="tl">
                    <a:srgbClr val="000000">
                      <a:alpha val="43137"/>
                    </a:srgbClr>
                  </a:outerShdw>
                </a:effectLst>
              </a:rPr>
              <a:t>:</a:t>
            </a:r>
            <a:r>
              <a:rPr lang="en-US" dirty="0">
                <a:solidFill>
                  <a:srgbClr val="C00000"/>
                </a:solidFill>
                <a:effectLst>
                  <a:outerShdw blurRad="38100" dist="38100" dir="2700000" algn="tl">
                    <a:srgbClr val="000000">
                      <a:alpha val="43137"/>
                    </a:srgbClr>
                  </a:outerShdw>
                </a:effectLst>
              </a:rPr>
              <a:t> </a:t>
            </a:r>
          </a:p>
          <a:p>
            <a:pPr>
              <a:buNone/>
            </a:pPr>
            <a:r>
              <a:rPr lang="en-US" dirty="0"/>
              <a:t>	Email, texting, and websites are not the only way thieves are phishing for personal information. </a:t>
            </a:r>
            <a:r>
              <a:rPr lang="en-US" dirty="0" err="1"/>
              <a:t>Vishing</a:t>
            </a:r>
            <a:r>
              <a:rPr lang="en-US" dirty="0"/>
              <a:t>—voice calls made to your landline or mobile phone—is an effective way for thieves to get your personal information. </a:t>
            </a:r>
          </a:p>
        </p:txBody>
      </p:sp>
      <p:sp>
        <p:nvSpPr>
          <p:cNvPr id="4" name="Date Placeholder 3"/>
          <p:cNvSpPr>
            <a:spLocks noGrp="1"/>
          </p:cNvSpPr>
          <p:nvPr>
            <p:ph type="dt" sz="half" idx="10"/>
          </p:nvPr>
        </p:nvSpPr>
        <p:spPr/>
        <p:txBody>
          <a:bodyPr/>
          <a:lstStyle/>
          <a:p>
            <a:pPr>
              <a:defRPr/>
            </a:pPr>
            <a:fld id="{21372F04-CCAE-4B7C-8965-2CF2725F6868}"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21</a:t>
            </a:fld>
            <a:endParaRPr lang="en-US" dirty="0"/>
          </a:p>
        </p:txBody>
      </p:sp>
      <p:pic>
        <p:nvPicPr>
          <p:cNvPr id="69634" name="Picture 2" descr="Vishing"/>
          <p:cNvPicPr>
            <a:picLocks noChangeAspect="1" noChangeArrowheads="1"/>
          </p:cNvPicPr>
          <p:nvPr/>
        </p:nvPicPr>
        <p:blipFill>
          <a:blip r:embed="rId2" cstate="print"/>
          <a:srcRect/>
          <a:stretch>
            <a:fillRect/>
          </a:stretch>
        </p:blipFill>
        <p:spPr bwMode="auto">
          <a:xfrm>
            <a:off x="1447800" y="838200"/>
            <a:ext cx="1594338" cy="12954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2480597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9634"/>
                                        </p:tgtEl>
                                        <p:attrNameLst>
                                          <p:attrName>style.visibility</p:attrName>
                                        </p:attrNameLst>
                                      </p:cBhvr>
                                      <p:to>
                                        <p:strVal val="visible"/>
                                      </p:to>
                                    </p:set>
                                    <p:animEffect transition="in" filter="dissolve">
                                      <p:cBhvr>
                                        <p:cTn id="7" dur="500"/>
                                        <p:tgtEl>
                                          <p:spTgt spid="6963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07596"/>
            <a:ext cx="8229600" cy="4525963"/>
          </a:xfrm>
        </p:spPr>
        <p:txBody>
          <a:bodyPr/>
          <a:lstStyle/>
          <a:p>
            <a:r>
              <a:rPr lang="en-US" b="1" dirty="0">
                <a:solidFill>
                  <a:srgbClr val="C00000"/>
                </a:solidFill>
                <a:effectLst>
                  <a:outerShdw blurRad="38100" dist="38100" dir="2700000" algn="tl">
                    <a:srgbClr val="000000">
                      <a:alpha val="43137"/>
                    </a:srgbClr>
                  </a:outerShdw>
                </a:effectLst>
              </a:rPr>
              <a:t>Keystroke Logging</a:t>
            </a:r>
            <a:r>
              <a:rPr lang="en-US" b="1"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 </a:t>
            </a:r>
            <a:r>
              <a:rPr lang="en-US" dirty="0"/>
              <a:t>	</a:t>
            </a:r>
          </a:p>
          <a:p>
            <a:pPr>
              <a:buNone/>
            </a:pPr>
            <a:r>
              <a:rPr lang="en-US" dirty="0"/>
              <a:t>	</a:t>
            </a:r>
          </a:p>
          <a:p>
            <a:pPr>
              <a:buNone/>
            </a:pPr>
            <a:r>
              <a:rPr lang="en-US" dirty="0"/>
              <a:t>Keystroke logging is one of the most advanced forms of malware criminals can use to register your passwords, login IDs, and account information—without you even knowing it!</a:t>
            </a:r>
          </a:p>
        </p:txBody>
      </p:sp>
      <p:sp>
        <p:nvSpPr>
          <p:cNvPr id="4" name="Date Placeholder 3"/>
          <p:cNvSpPr>
            <a:spLocks noGrp="1"/>
          </p:cNvSpPr>
          <p:nvPr>
            <p:ph type="dt" sz="half" idx="10"/>
          </p:nvPr>
        </p:nvSpPr>
        <p:spPr/>
        <p:txBody>
          <a:bodyPr/>
          <a:lstStyle/>
          <a:p>
            <a:pPr>
              <a:defRPr/>
            </a:pPr>
            <a:fld id="{896A1033-BD7B-4196-B333-2D9D97C700C9}"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22</a:t>
            </a:fld>
            <a:endParaRPr lang="en-US" dirty="0"/>
          </a:p>
        </p:txBody>
      </p:sp>
      <p:pic>
        <p:nvPicPr>
          <p:cNvPr id="74754" name="Picture 2" descr="Keystroke Logging"/>
          <p:cNvPicPr>
            <a:picLocks noChangeAspect="1" noChangeArrowheads="1"/>
          </p:cNvPicPr>
          <p:nvPr/>
        </p:nvPicPr>
        <p:blipFill>
          <a:blip r:embed="rId2" cstate="print"/>
          <a:srcRect/>
          <a:stretch>
            <a:fillRect/>
          </a:stretch>
        </p:blipFill>
        <p:spPr bwMode="auto">
          <a:xfrm>
            <a:off x="1075946" y="954788"/>
            <a:ext cx="2048254" cy="1219200"/>
          </a:xfrm>
          <a:prstGeom prst="rect">
            <a:avLst/>
          </a:prstGeom>
          <a:noFill/>
        </p:spPr>
      </p:pic>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8956798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4754"/>
                                        </p:tgtEl>
                                        <p:attrNameLst>
                                          <p:attrName>style.visibility</p:attrName>
                                        </p:attrNameLst>
                                      </p:cBhvr>
                                      <p:to>
                                        <p:strVal val="visible"/>
                                      </p:to>
                                    </p:set>
                                    <p:animEffect transition="in" filter="dissolve">
                                      <p:cBhvr>
                                        <p:cTn id="7" dur="500"/>
                                        <p:tgtEl>
                                          <p:spTgt spid="7475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 to="" calcmode="lin" valueType="num">
                                      <p:cBhvr>
                                        <p:cTn id="2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1179"/>
            <a:ext cx="8229600" cy="1143000"/>
          </a:xfrm>
        </p:spPr>
        <p:txBody>
          <a:bodyPr anchor="ctr"/>
          <a:lstStyle/>
          <a:p>
            <a:r>
              <a:rPr lang="en-US" dirty="0">
                <a:solidFill>
                  <a:srgbClr val="C00000"/>
                </a:solidFill>
                <a:effectLst>
                  <a:outerShdw blurRad="38100" dist="38100" dir="2700000" algn="tl">
                    <a:srgbClr val="000000">
                      <a:alpha val="43137"/>
                    </a:srgbClr>
                  </a:outerShdw>
                </a:effectLst>
              </a:rPr>
              <a:t>Next</a:t>
            </a:r>
            <a:r>
              <a:rPr lang="en-US" b="1" dirty="0">
                <a:solidFill>
                  <a:srgbClr val="C00000"/>
                </a:solidFill>
                <a:effectLst>
                  <a:outerShdw blurRad="38100" dist="38100" dir="2700000" algn="tl">
                    <a:srgbClr val="000000">
                      <a:alpha val="43137"/>
                    </a:srgbClr>
                  </a:outerShdw>
                </a:effectLst>
              </a:rPr>
              <a:t> </a:t>
            </a:r>
            <a:r>
              <a:rPr lang="en-US" dirty="0">
                <a:solidFill>
                  <a:srgbClr val="C00000"/>
                </a:solidFill>
                <a:effectLst>
                  <a:outerShdw blurRad="38100" dist="38100" dir="2700000" algn="tl">
                    <a:srgbClr val="000000">
                      <a:alpha val="43137"/>
                    </a:srgbClr>
                  </a:outerShdw>
                </a:effectLst>
              </a:rPr>
              <a:t>Generation Identify Theft</a:t>
            </a:r>
          </a:p>
        </p:txBody>
      </p:sp>
      <p:sp>
        <p:nvSpPr>
          <p:cNvPr id="3" name="Content Placeholder 2"/>
          <p:cNvSpPr>
            <a:spLocks noGrp="1"/>
          </p:cNvSpPr>
          <p:nvPr>
            <p:ph idx="1"/>
          </p:nvPr>
        </p:nvSpPr>
        <p:spPr>
          <a:xfrm>
            <a:off x="457200" y="1962150"/>
            <a:ext cx="8229600" cy="4525963"/>
          </a:xfrm>
        </p:spPr>
        <p:txBody>
          <a:bodyPr>
            <a:normAutofit fontScale="92500" lnSpcReduction="10000"/>
          </a:bodyPr>
          <a:lstStyle/>
          <a:p>
            <a:r>
              <a:rPr lang="en-US" b="1" dirty="0"/>
              <a:t>Malware, Malicious Software, Viruses, Worms, Trojan Horses, Spyware, and </a:t>
            </a:r>
            <a:r>
              <a:rPr lang="en-US" b="1" dirty="0" err="1"/>
              <a:t>Rootkits</a:t>
            </a:r>
            <a:r>
              <a:rPr lang="en-US" b="1" dirty="0"/>
              <a:t>:</a:t>
            </a:r>
            <a:r>
              <a:rPr lang="en-US" dirty="0"/>
              <a:t> </a:t>
            </a:r>
          </a:p>
          <a:p>
            <a:pPr>
              <a:buNone/>
            </a:pPr>
            <a:r>
              <a:rPr lang="en-US" dirty="0"/>
              <a:t>	Cyber thieves can install malicious software to exploit weaknesses in features of many popular software titles. Once installed, malware can run executable programs on your computer without your consent, including transmitting personal information via the Internet to remote computers, where it is stored and sold at a later date to counterfeiters. </a:t>
            </a:r>
          </a:p>
          <a:p>
            <a:endParaRPr lang="en-US" dirty="0"/>
          </a:p>
        </p:txBody>
      </p:sp>
      <p:sp>
        <p:nvSpPr>
          <p:cNvPr id="4" name="Date Placeholder 3"/>
          <p:cNvSpPr>
            <a:spLocks noGrp="1"/>
          </p:cNvSpPr>
          <p:nvPr>
            <p:ph type="dt" sz="half" idx="10"/>
          </p:nvPr>
        </p:nvSpPr>
        <p:spPr/>
        <p:txBody>
          <a:bodyPr/>
          <a:lstStyle/>
          <a:p>
            <a:pPr>
              <a:defRPr/>
            </a:pPr>
            <a:fld id="{E6BC8908-B698-4711-92BF-CE98D23A21C3}"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23</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4686179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9851" y="1016541"/>
            <a:ext cx="6629400" cy="2057400"/>
          </a:xfrm>
        </p:spPr>
        <p:txBody>
          <a:bodyPr>
            <a:normAutofit fontScale="92500"/>
          </a:bodyPr>
          <a:lstStyle/>
          <a:p>
            <a:r>
              <a:rPr lang="en-US" b="1" dirty="0">
                <a:solidFill>
                  <a:srgbClr val="C00000"/>
                </a:solidFill>
                <a:effectLst>
                  <a:outerShdw blurRad="38100" dist="38100" dir="2700000" algn="tl">
                    <a:srgbClr val="000000">
                      <a:alpha val="43137"/>
                    </a:srgbClr>
                  </a:outerShdw>
                </a:effectLst>
              </a:rPr>
              <a:t>ATM Skimmers/Handheld Skimmers:</a:t>
            </a:r>
            <a:r>
              <a:rPr lang="en-US" dirty="0">
                <a:solidFill>
                  <a:srgbClr val="C00000"/>
                </a:solidFill>
                <a:effectLst>
                  <a:outerShdw blurRad="38100" dist="38100" dir="2700000" algn="tl">
                    <a:srgbClr val="000000">
                      <a:alpha val="43137"/>
                    </a:srgbClr>
                  </a:outerShdw>
                </a:effectLst>
              </a:rPr>
              <a:t> </a:t>
            </a:r>
            <a:r>
              <a:rPr lang="en-US" sz="2000" dirty="0"/>
              <a:t>Today's thieves are innovating the way they steal your personal information, by swiping it–literally–when you are in the midst of a legitimate transaction such as paying for dinner bill at a restaurant, pumping gas, or using an ATM. </a:t>
            </a:r>
          </a:p>
          <a:p>
            <a:endParaRPr lang="en-US" dirty="0"/>
          </a:p>
        </p:txBody>
      </p:sp>
      <p:sp>
        <p:nvSpPr>
          <p:cNvPr id="4" name="Date Placeholder 3"/>
          <p:cNvSpPr>
            <a:spLocks noGrp="1"/>
          </p:cNvSpPr>
          <p:nvPr>
            <p:ph type="dt" sz="half" idx="10"/>
          </p:nvPr>
        </p:nvSpPr>
        <p:spPr/>
        <p:txBody>
          <a:bodyPr/>
          <a:lstStyle/>
          <a:p>
            <a:pPr>
              <a:defRPr/>
            </a:pPr>
            <a:fld id="{5F2CBE06-4723-4999-A51B-5B452C1CD469}"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7" name="Slide Number Placeholder 6"/>
          <p:cNvSpPr>
            <a:spLocks noGrp="1"/>
          </p:cNvSpPr>
          <p:nvPr>
            <p:ph type="sldNum" sz="quarter" idx="12"/>
          </p:nvPr>
        </p:nvSpPr>
        <p:spPr/>
        <p:txBody>
          <a:bodyPr/>
          <a:lstStyle/>
          <a:p>
            <a:pPr>
              <a:defRPr/>
            </a:pPr>
            <a:fld id="{28014915-2FE1-4A70-805E-EB1B3CD2EAF4}" type="slidenum">
              <a:rPr lang="en-US" smtClean="0"/>
              <a:pPr>
                <a:defRPr/>
              </a:pPr>
              <a:t>24</a:t>
            </a:fld>
            <a:endParaRPr lang="en-US" dirty="0"/>
          </a:p>
        </p:txBody>
      </p:sp>
      <p:pic>
        <p:nvPicPr>
          <p:cNvPr id="52226" name="Picture 2" descr="Skimmers"/>
          <p:cNvPicPr>
            <a:picLocks noChangeAspect="1" noChangeArrowheads="1"/>
          </p:cNvPicPr>
          <p:nvPr/>
        </p:nvPicPr>
        <p:blipFill>
          <a:blip r:embed="rId2" cstate="print"/>
          <a:srcRect/>
          <a:stretch>
            <a:fillRect/>
          </a:stretch>
        </p:blipFill>
        <p:spPr bwMode="auto">
          <a:xfrm>
            <a:off x="609600" y="1447800"/>
            <a:ext cx="1219200" cy="838200"/>
          </a:xfrm>
          <a:prstGeom prst="rect">
            <a:avLst/>
          </a:prstGeom>
          <a:noFill/>
        </p:spPr>
      </p:pic>
      <p:pic>
        <p:nvPicPr>
          <p:cNvPr id="8" name="Picture 2"/>
          <p:cNvPicPr>
            <a:picLocks noChangeAspect="1" noChangeArrowheads="1"/>
          </p:cNvPicPr>
          <p:nvPr/>
        </p:nvPicPr>
        <p:blipFill>
          <a:blip r:embed="rId3" cstate="print"/>
          <a:srcRect/>
          <a:stretch>
            <a:fillRect/>
          </a:stretch>
        </p:blipFill>
        <p:spPr bwMode="auto">
          <a:xfrm>
            <a:off x="838200" y="2836315"/>
            <a:ext cx="7391400" cy="3362691"/>
          </a:xfrm>
          <a:prstGeom prst="rect">
            <a:avLst/>
          </a:prstGeom>
          <a:noFill/>
          <a:ln w="9525">
            <a:noFill/>
            <a:miter lim="800000"/>
            <a:headEnd/>
            <a:tailEnd/>
          </a:ln>
        </p:spPr>
      </p:pic>
      <p:pic>
        <p:nvPicPr>
          <p:cNvPr id="9"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458474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2226"/>
                                        </p:tgtEl>
                                        <p:attrNameLst>
                                          <p:attrName>style.visibility</p:attrName>
                                        </p:attrNameLst>
                                      </p:cBhvr>
                                      <p:to>
                                        <p:strVal val="visible"/>
                                      </p:to>
                                    </p:set>
                                    <p:animEffect transition="in" filter="dissolve">
                                      <p:cBhvr>
                                        <p:cTn id="7" dur="500"/>
                                        <p:tgtEl>
                                          <p:spTgt spid="52226"/>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to="" calcmode="lin" valueType="num">
                                      <p:cBhvr>
                                        <p:cTn id="12" dur="1" fill="hold"/>
                                        <p:tgtEl>
                                          <p:spTgt spid="3">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strVal val="#ppt_w*0.70"/>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685800"/>
            <a:ext cx="8229600" cy="1143000"/>
          </a:xfrm>
        </p:spPr>
        <p:txBody>
          <a:bodyPr anchor="ctr">
            <a:normAutofit fontScale="90000"/>
          </a:bodyPr>
          <a:lstStyle/>
          <a:p>
            <a:r>
              <a:rPr lang="en-US" dirty="0">
                <a:solidFill>
                  <a:srgbClr val="C00000"/>
                </a:solidFill>
                <a:effectLst>
                  <a:outerShdw blurRad="38100" dist="38100" dir="2700000" algn="tl">
                    <a:srgbClr val="000000">
                      <a:alpha val="43137"/>
                    </a:srgbClr>
                  </a:outerShdw>
                </a:effectLst>
              </a:rPr>
              <a:t>New</a:t>
            </a:r>
            <a:r>
              <a:rPr lang="en-US" b="1" dirty="0">
                <a:solidFill>
                  <a:srgbClr val="C00000"/>
                </a:solidFill>
                <a:effectLst>
                  <a:outerShdw blurRad="38100" dist="38100" dir="2700000" algn="tl">
                    <a:srgbClr val="000000">
                      <a:alpha val="43137"/>
                    </a:srgbClr>
                  </a:outerShdw>
                </a:effectLst>
              </a:rPr>
              <a:t>  </a:t>
            </a:r>
            <a:r>
              <a:rPr lang="en-US" dirty="0">
                <a:solidFill>
                  <a:srgbClr val="C00000"/>
                </a:solidFill>
                <a:effectLst>
                  <a:outerShdw blurRad="38100" dist="38100" dir="2700000" algn="tl">
                    <a:srgbClr val="000000">
                      <a:alpha val="43137"/>
                    </a:srgbClr>
                  </a:outerShdw>
                </a:effectLst>
              </a:rPr>
              <a:t>Skimming Devises Found Online</a:t>
            </a:r>
          </a:p>
        </p:txBody>
      </p:sp>
      <p:sp>
        <p:nvSpPr>
          <p:cNvPr id="4" name="Date Placeholder 3"/>
          <p:cNvSpPr>
            <a:spLocks noGrp="1"/>
          </p:cNvSpPr>
          <p:nvPr>
            <p:ph type="dt" sz="half" idx="10"/>
          </p:nvPr>
        </p:nvSpPr>
        <p:spPr/>
        <p:txBody>
          <a:bodyPr/>
          <a:lstStyle/>
          <a:p>
            <a:pPr>
              <a:defRPr/>
            </a:pPr>
            <a:fld id="{593B9094-A9B7-4EAB-A223-6AEBC1D4DB94}"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25</a:t>
            </a:fld>
            <a:endParaRPr lang="en-US" dirty="0"/>
          </a:p>
        </p:txBody>
      </p:sp>
      <p:pic>
        <p:nvPicPr>
          <p:cNvPr id="73730" name="Picture 2" descr="http://www.exeba.com/comm40/main941.jpg"/>
          <p:cNvPicPr>
            <a:picLocks noChangeAspect="1" noChangeArrowheads="1"/>
          </p:cNvPicPr>
          <p:nvPr/>
        </p:nvPicPr>
        <p:blipFill>
          <a:blip r:embed="rId2" cstate="print"/>
          <a:srcRect/>
          <a:stretch>
            <a:fillRect/>
          </a:stretch>
        </p:blipFill>
        <p:spPr bwMode="auto">
          <a:xfrm>
            <a:off x="838200" y="1828800"/>
            <a:ext cx="7238999" cy="4446296"/>
          </a:xfrm>
          <a:prstGeom prst="rect">
            <a:avLst/>
          </a:prstGeom>
          <a:noFill/>
        </p:spPr>
      </p:pic>
      <p:pic>
        <p:nvPicPr>
          <p:cNvPr id="8"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5325442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p:cTn id="7" dur="1000" fill="hold"/>
                                        <p:tgtEl>
                                          <p:spTgt spid="73730"/>
                                        </p:tgtEl>
                                        <p:attrNameLst>
                                          <p:attrName>ppt_w</p:attrName>
                                        </p:attrNameLst>
                                      </p:cBhvr>
                                      <p:tavLst>
                                        <p:tav tm="0">
                                          <p:val>
                                            <p:strVal val="#ppt_w*0.70"/>
                                          </p:val>
                                        </p:tav>
                                        <p:tav tm="100000">
                                          <p:val>
                                            <p:strVal val="#ppt_w"/>
                                          </p:val>
                                        </p:tav>
                                      </p:tavLst>
                                    </p:anim>
                                    <p:anim calcmode="lin" valueType="num">
                                      <p:cBhvr>
                                        <p:cTn id="8" dur="1000" fill="hold"/>
                                        <p:tgtEl>
                                          <p:spTgt spid="73730"/>
                                        </p:tgtEl>
                                        <p:attrNameLst>
                                          <p:attrName>ppt_h</p:attrName>
                                        </p:attrNameLst>
                                      </p:cBhvr>
                                      <p:tavLst>
                                        <p:tav tm="0">
                                          <p:val>
                                            <p:strVal val="#ppt_h"/>
                                          </p:val>
                                        </p:tav>
                                        <p:tav tm="100000">
                                          <p:val>
                                            <p:strVal val="#ppt_h"/>
                                          </p:val>
                                        </p:tav>
                                      </p:tavLst>
                                    </p:anim>
                                    <p:animEffect transition="in" filter="fade">
                                      <p:cBhvr>
                                        <p:cTn id="9" dur="1000"/>
                                        <p:tgtEl>
                                          <p:spTgt spid="737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42256"/>
            <a:ext cx="8229600" cy="1143000"/>
          </a:xfrm>
        </p:spPr>
        <p:txBody>
          <a:bodyPr/>
          <a:lstStyle/>
          <a:p>
            <a:pPr algn="ctr"/>
            <a:r>
              <a:rPr lang="en-US" dirty="0">
                <a:solidFill>
                  <a:srgbClr val="C00000"/>
                </a:solidFill>
                <a:effectLst>
                  <a:outerShdw blurRad="38100" dist="38100" dir="2700000" algn="tl">
                    <a:srgbClr val="000000">
                      <a:alpha val="43137"/>
                    </a:srgbClr>
                  </a:outerShdw>
                </a:effectLst>
              </a:rPr>
              <a:t>New Technology</a:t>
            </a:r>
          </a:p>
        </p:txBody>
      </p:sp>
      <p:sp>
        <p:nvSpPr>
          <p:cNvPr id="4" name="Date Placeholder 3"/>
          <p:cNvSpPr>
            <a:spLocks noGrp="1"/>
          </p:cNvSpPr>
          <p:nvPr>
            <p:ph type="dt" sz="half" idx="10"/>
          </p:nvPr>
        </p:nvSpPr>
        <p:spPr/>
        <p:txBody>
          <a:bodyPr/>
          <a:lstStyle/>
          <a:p>
            <a:pPr>
              <a:defRPr/>
            </a:pPr>
            <a:fld id="{20FE2F4C-2260-4BBB-97E0-64BCA15FCC46}"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26</a:t>
            </a:fld>
            <a:endParaRPr lang="en-US" dirty="0"/>
          </a:p>
        </p:txBody>
      </p:sp>
      <p:pic>
        <p:nvPicPr>
          <p:cNvPr id="76804" name="Picture 4" descr="http://www.incodenet.com/magnetic/Mini400BT.jpg"/>
          <p:cNvPicPr>
            <a:picLocks noChangeAspect="1" noChangeArrowheads="1"/>
          </p:cNvPicPr>
          <p:nvPr/>
        </p:nvPicPr>
        <p:blipFill>
          <a:blip r:embed="rId3" cstate="print"/>
          <a:srcRect/>
          <a:stretch>
            <a:fillRect/>
          </a:stretch>
        </p:blipFill>
        <p:spPr bwMode="auto">
          <a:xfrm>
            <a:off x="2438400" y="2133600"/>
            <a:ext cx="4343400" cy="3438526"/>
          </a:xfrm>
          <a:prstGeom prst="rect">
            <a:avLst/>
          </a:prstGeom>
          <a:noFill/>
        </p:spPr>
      </p:pic>
      <p:pic>
        <p:nvPicPr>
          <p:cNvPr id="7"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41328416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6804"/>
                                        </p:tgtEl>
                                        <p:attrNameLst>
                                          <p:attrName>style.visibility</p:attrName>
                                        </p:attrNameLst>
                                      </p:cBhvr>
                                      <p:to>
                                        <p:strVal val="visible"/>
                                      </p:to>
                                    </p:set>
                                    <p:anim to="" calcmode="lin" valueType="num">
                                      <p:cBhvr>
                                        <p:cTn id="7" dur="1" fill="hold"/>
                                        <p:tgtEl>
                                          <p:spTgt spid="7680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825"/>
            <a:ext cx="8229600" cy="1143000"/>
          </a:xfrm>
        </p:spPr>
        <p:txBody>
          <a:bodyPr anchor="ctr"/>
          <a:lstStyle/>
          <a:p>
            <a:pPr algn="ctr"/>
            <a:r>
              <a:rPr lang="en-US" dirty="0">
                <a:solidFill>
                  <a:srgbClr val="C00000"/>
                </a:solidFill>
                <a:effectLst>
                  <a:outerShdw blurRad="38100" dist="38100" dir="2700000" algn="tl">
                    <a:srgbClr val="000000">
                      <a:alpha val="43137"/>
                    </a:srgbClr>
                  </a:outerShdw>
                </a:effectLst>
              </a:rPr>
              <a:t>New Technology</a:t>
            </a:r>
          </a:p>
        </p:txBody>
      </p:sp>
      <p:sp>
        <p:nvSpPr>
          <p:cNvPr id="4" name="Date Placeholder 3"/>
          <p:cNvSpPr>
            <a:spLocks noGrp="1"/>
          </p:cNvSpPr>
          <p:nvPr>
            <p:ph type="dt" sz="half" idx="10"/>
          </p:nvPr>
        </p:nvSpPr>
        <p:spPr/>
        <p:txBody>
          <a:bodyPr/>
          <a:lstStyle/>
          <a:p>
            <a:pPr>
              <a:defRPr/>
            </a:pPr>
            <a:fld id="{9239BBBB-4D37-4489-AEC0-5EC4564FA64C}"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8" name="Slide Number Placeholder 7"/>
          <p:cNvSpPr>
            <a:spLocks noGrp="1"/>
          </p:cNvSpPr>
          <p:nvPr>
            <p:ph type="sldNum" sz="quarter" idx="12"/>
          </p:nvPr>
        </p:nvSpPr>
        <p:spPr/>
        <p:txBody>
          <a:bodyPr/>
          <a:lstStyle/>
          <a:p>
            <a:pPr>
              <a:defRPr/>
            </a:pPr>
            <a:fld id="{28014915-2FE1-4A70-805E-EB1B3CD2EAF4}" type="slidenum">
              <a:rPr lang="en-US" smtClean="0"/>
              <a:pPr>
                <a:defRPr/>
              </a:pPr>
              <a:t>27</a:t>
            </a:fld>
            <a:endParaRPr lang="en-US" dirty="0"/>
          </a:p>
        </p:txBody>
      </p:sp>
      <p:pic>
        <p:nvPicPr>
          <p:cNvPr id="77826" name="Picture 2" descr="http://intuit-gopayment.com/Templates/ion/Intuit_GoPayment_032011/imagelib/ImageLibrary/slider_samp3.jpg"/>
          <p:cNvPicPr>
            <a:picLocks noChangeAspect="1" noChangeArrowheads="1"/>
          </p:cNvPicPr>
          <p:nvPr/>
        </p:nvPicPr>
        <p:blipFill>
          <a:blip r:embed="rId2" cstate="print"/>
          <a:srcRect/>
          <a:stretch>
            <a:fillRect/>
          </a:stretch>
        </p:blipFill>
        <p:spPr bwMode="auto">
          <a:xfrm>
            <a:off x="304800" y="1647249"/>
            <a:ext cx="4701309" cy="2242163"/>
          </a:xfrm>
          <a:prstGeom prst="rect">
            <a:avLst/>
          </a:prstGeom>
          <a:noFill/>
        </p:spPr>
      </p:pic>
      <p:pic>
        <p:nvPicPr>
          <p:cNvPr id="77828" name="Picture 4" descr="http://intuit-gopayment.com/Templates/ion/Intuit_GoPayment_032011/imagelib/ImageLibrary/slider_samp2.jpg"/>
          <p:cNvPicPr>
            <a:picLocks noChangeAspect="1" noChangeArrowheads="1"/>
          </p:cNvPicPr>
          <p:nvPr/>
        </p:nvPicPr>
        <p:blipFill>
          <a:blip r:embed="rId3" cstate="print"/>
          <a:srcRect/>
          <a:stretch>
            <a:fillRect/>
          </a:stretch>
        </p:blipFill>
        <p:spPr bwMode="auto">
          <a:xfrm>
            <a:off x="304800" y="4166934"/>
            <a:ext cx="4701309" cy="2069238"/>
          </a:xfrm>
          <a:prstGeom prst="rect">
            <a:avLst/>
          </a:prstGeom>
          <a:noFill/>
        </p:spPr>
      </p:pic>
      <p:pic>
        <p:nvPicPr>
          <p:cNvPr id="2052" name="Picture 4" descr="https://serialio.com/sites/default/files/styles/product_detail/public/Scanfob_HF-BB2_RFID_Fob_Poptop_BT-RFID_300_1.JPG?itok=kwOQbXEy"/>
          <p:cNvPicPr>
            <a:picLocks noChangeAspect="1" noChangeArrowheads="1"/>
          </p:cNvPicPr>
          <p:nvPr/>
        </p:nvPicPr>
        <p:blipFill>
          <a:blip r:embed="rId4" cstate="print"/>
          <a:srcRect/>
          <a:stretch>
            <a:fillRect/>
          </a:stretch>
        </p:blipFill>
        <p:spPr bwMode="auto">
          <a:xfrm>
            <a:off x="5924145" y="2911476"/>
            <a:ext cx="2209800" cy="2209798"/>
          </a:xfrm>
          <a:prstGeom prst="rect">
            <a:avLst/>
          </a:prstGeom>
          <a:noFill/>
        </p:spPr>
      </p:pic>
      <p:pic>
        <p:nvPicPr>
          <p:cNvPr id="9" name="Picture 4" descr="PBCA 3 Logo"/>
          <p:cNvPicPr>
            <a:picLocks noChangeAspect="1" noChangeArrowheads="1"/>
          </p:cNvPicPr>
          <p:nvPr/>
        </p:nvPicPr>
        <p:blipFill>
          <a:blip r:embed="rId5"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9714854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to="" calcmode="lin" valueType="num">
                                      <p:cBhvr>
                                        <p:cTn id="7" dur="1" fill="hold"/>
                                        <p:tgtEl>
                                          <p:spTgt spid="77826"/>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7828"/>
                                        </p:tgtEl>
                                        <p:attrNameLst>
                                          <p:attrName>style.visibility</p:attrName>
                                        </p:attrNameLst>
                                      </p:cBhvr>
                                      <p:to>
                                        <p:strVal val="visible"/>
                                      </p:to>
                                    </p:set>
                                    <p:anim to="" calcmode="lin" valueType="num">
                                      <p:cBhvr>
                                        <p:cTn id="12" dur="1" fill="hold"/>
                                        <p:tgtEl>
                                          <p:spTgt spid="77828"/>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 to="" calcmode="lin" valueType="num">
                                      <p:cBhvr>
                                        <p:cTn id="17" dur="1" fill="hold"/>
                                        <p:tgtEl>
                                          <p:spTgt spid="20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199" y="786423"/>
            <a:ext cx="8229600" cy="990600"/>
          </a:xfrm>
        </p:spPr>
        <p:txBody>
          <a:bodyPr/>
          <a:lstStyle/>
          <a:p>
            <a:pPr algn="ctr"/>
            <a:r>
              <a:rPr lang="en-US" dirty="0">
                <a:solidFill>
                  <a:srgbClr val="C00000"/>
                </a:solidFill>
                <a:effectLst>
                  <a:outerShdw blurRad="38100" dist="38100" dir="2700000" algn="tl">
                    <a:srgbClr val="000000">
                      <a:alpha val="43137"/>
                    </a:srgbClr>
                  </a:outerShdw>
                </a:effectLst>
              </a:rPr>
              <a:t>Can you see the Devices? </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1211094" y="1809323"/>
            <a:ext cx="6327843" cy="438968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EEFE0F6F-8A19-49B4-BCF9-EB6B23C57E8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28</a:t>
            </a:fld>
            <a:endParaRPr lang="en-US" dirty="0"/>
          </a:p>
        </p:txBody>
      </p:sp>
      <p:cxnSp>
        <p:nvCxnSpPr>
          <p:cNvPr id="8" name="Straight Connector 7"/>
          <p:cNvCxnSpPr/>
          <p:nvPr/>
        </p:nvCxnSpPr>
        <p:spPr>
          <a:xfrm>
            <a:off x="1206230" y="1777023"/>
            <a:ext cx="0" cy="4613702"/>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0"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3138755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to="" calcmode="lin" valueType="num">
                                      <p:cBhvr>
                                        <p:cTn id="7" dur="1" fill="hold"/>
                                        <p:tgtEl>
                                          <p:spTgt spid="307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strVal val="#ppt_w*0.70"/>
                                          </p:val>
                                        </p:tav>
                                        <p:tav tm="100000">
                                          <p:val>
                                            <p:strVal val="#ppt_w"/>
                                          </p:val>
                                        </p:tav>
                                      </p:tavLst>
                                    </p:anim>
                                    <p:anim calcmode="lin" valueType="num">
                                      <p:cBhvr>
                                        <p:cTn id="13" dur="1000" fill="hold"/>
                                        <p:tgtEl>
                                          <p:spTgt spid="8"/>
                                        </p:tgtEl>
                                        <p:attrNameLst>
                                          <p:attrName>ppt_h</p:attrName>
                                        </p:attrNameLst>
                                      </p:cBhvr>
                                      <p:tavLst>
                                        <p:tav tm="0">
                                          <p:val>
                                            <p:strVal val="#ppt_h"/>
                                          </p:val>
                                        </p:tav>
                                        <p:tav tm="100000">
                                          <p:val>
                                            <p:strVal val="#ppt_h"/>
                                          </p:val>
                                        </p:tav>
                                      </p:tavLst>
                                    </p:anim>
                                    <p:animEffect transition="in" filter="fade">
                                      <p:cBhvr>
                                        <p:cTn id="1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891702"/>
            <a:ext cx="8229600" cy="1143000"/>
          </a:xfrm>
        </p:spPr>
        <p:txBody>
          <a:bodyPr anchor="t"/>
          <a:lstStyle/>
          <a:p>
            <a:pPr algn="ctr"/>
            <a:r>
              <a:rPr lang="en-US" dirty="0">
                <a:solidFill>
                  <a:srgbClr val="C00000"/>
                </a:solidFill>
                <a:effectLst>
                  <a:outerShdw blurRad="38100" dist="38100" dir="2700000" algn="tl">
                    <a:srgbClr val="000000">
                      <a:alpha val="43137"/>
                    </a:srgbClr>
                  </a:outerShdw>
                </a:effectLst>
              </a:rPr>
              <a:t>Most Common Bank Skimmer</a:t>
            </a:r>
          </a:p>
        </p:txBody>
      </p:sp>
      <p:pic>
        <p:nvPicPr>
          <p:cNvPr id="4098" name="Picture 2"/>
          <p:cNvPicPr>
            <a:picLocks noGrp="1" noChangeAspect="1" noChangeArrowheads="1"/>
          </p:cNvPicPr>
          <p:nvPr>
            <p:ph idx="1"/>
          </p:nvPr>
        </p:nvPicPr>
        <p:blipFill>
          <a:blip r:embed="rId2" cstate="print"/>
          <a:srcRect/>
          <a:stretch>
            <a:fillRect/>
          </a:stretch>
        </p:blipFill>
        <p:spPr bwMode="auto">
          <a:xfrm>
            <a:off x="1023431" y="1841011"/>
            <a:ext cx="7097138" cy="4426928"/>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97BECF0E-BE85-43B6-8F0B-5C830172214C}"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29</a:t>
            </a:fld>
            <a:endParaRPr lang="en-US" dirty="0"/>
          </a:p>
        </p:txBody>
      </p:sp>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046501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to="" calcmode="lin" valueType="num">
                                      <p:cBhvr>
                                        <p:cTn id="7" dur="1" fill="hold"/>
                                        <p:tgtEl>
                                          <p:spTgt spid="40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438400"/>
            <a:ext cx="8229600" cy="1295400"/>
          </a:xfrm>
        </p:spPr>
        <p:txBody>
          <a:bodyPr/>
          <a:lstStyle/>
          <a:p>
            <a:pPr algn="ctr"/>
            <a:r>
              <a:rPr lang="en-US" dirty="0"/>
              <a:t>Identity Theft</a:t>
            </a:r>
          </a:p>
        </p:txBody>
      </p:sp>
      <p:sp>
        <p:nvSpPr>
          <p:cNvPr id="4" name="Date Placeholder 3"/>
          <p:cNvSpPr>
            <a:spLocks noGrp="1"/>
          </p:cNvSpPr>
          <p:nvPr>
            <p:ph type="dt" sz="half" idx="10"/>
          </p:nvPr>
        </p:nvSpPr>
        <p:spPr/>
        <p:txBody>
          <a:bodyPr/>
          <a:lstStyle/>
          <a:p>
            <a:pPr>
              <a:defRPr/>
            </a:pPr>
            <a:fld id="{A9D576DB-DCF8-40AD-B929-6C8E521C9266}"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3</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70605922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2571" y="760730"/>
            <a:ext cx="8229600" cy="1143000"/>
          </a:xfrm>
        </p:spPr>
        <p:txBody>
          <a:bodyPr/>
          <a:lstStyle/>
          <a:p>
            <a:pPr algn="ctr"/>
            <a:r>
              <a:rPr lang="en-US" dirty="0">
                <a:solidFill>
                  <a:srgbClr val="C00000"/>
                </a:solidFill>
                <a:effectLst>
                  <a:outerShdw blurRad="38100" dist="38100" dir="2700000" algn="tl">
                    <a:srgbClr val="000000">
                      <a:alpha val="43137"/>
                    </a:srgbClr>
                  </a:outerShdw>
                </a:effectLst>
              </a:rPr>
              <a:t>Found in Lake Park, Florida</a:t>
            </a:r>
          </a:p>
        </p:txBody>
      </p:sp>
      <p:pic>
        <p:nvPicPr>
          <p:cNvPr id="5122" name="Picture 2"/>
          <p:cNvPicPr>
            <a:picLocks noGrp="1" noChangeAspect="1" noChangeArrowheads="1"/>
          </p:cNvPicPr>
          <p:nvPr>
            <p:ph idx="1"/>
          </p:nvPr>
        </p:nvPicPr>
        <p:blipFill>
          <a:blip r:embed="rId2" cstate="print"/>
          <a:stretch>
            <a:fillRect/>
          </a:stretch>
        </p:blipFill>
        <p:spPr bwMode="auto">
          <a:xfrm>
            <a:off x="1676400" y="2514600"/>
            <a:ext cx="5722620" cy="323088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BE408D9B-3C2D-4A48-BD0E-388903658B8D}"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30</a:t>
            </a:fld>
            <a:endParaRPr lang="en-US" dirty="0"/>
          </a:p>
        </p:txBody>
      </p:sp>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5867208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to="" calcmode="lin" valueType="num">
                                      <p:cBhvr>
                                        <p:cTn id="7" dur="1" fill="hold"/>
                                        <p:tgtEl>
                                          <p:spTgt spid="51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7648B3A-E01D-48BB-839C-84195E32B7C5}" type="datetime1">
              <a:rPr lang="en-US" smtClean="0"/>
              <a:pPr>
                <a:defRPr/>
              </a:pPr>
              <a:t>11/16/16</a:t>
            </a:fld>
            <a:endParaRPr lang="en-US" dirty="0"/>
          </a:p>
        </p:txBody>
      </p:sp>
      <p:sp>
        <p:nvSpPr>
          <p:cNvPr id="3" name="Footer Placeholder 2"/>
          <p:cNvSpPr>
            <a:spLocks noGrp="1"/>
          </p:cNvSpPr>
          <p:nvPr>
            <p:ph type="ftr" sz="quarter" idx="11"/>
          </p:nvPr>
        </p:nvSpPr>
        <p:spPr/>
        <p:txBody>
          <a:bodyPr/>
          <a:lstStyle/>
          <a:p>
            <a:pPr algn="ctr">
              <a:defRPr/>
            </a:pPr>
            <a:r>
              <a:rPr lang="en-US" dirty="0"/>
              <a:t>Identity Theft Effects You! </a:t>
            </a:r>
          </a:p>
        </p:txBody>
      </p:sp>
      <p:sp>
        <p:nvSpPr>
          <p:cNvPr id="7" name="Slide Number Placeholder 6"/>
          <p:cNvSpPr>
            <a:spLocks noGrp="1"/>
          </p:cNvSpPr>
          <p:nvPr>
            <p:ph type="sldNum" sz="quarter" idx="12"/>
          </p:nvPr>
        </p:nvSpPr>
        <p:spPr/>
        <p:txBody>
          <a:bodyPr/>
          <a:lstStyle/>
          <a:p>
            <a:pPr>
              <a:defRPr/>
            </a:pPr>
            <a:fld id="{A5606AA1-997C-4BDE-B673-DE1963EAB3AE}" type="slidenum">
              <a:rPr lang="en-US" smtClean="0"/>
              <a:pPr>
                <a:defRPr/>
              </a:pPr>
              <a:t>31</a:t>
            </a:fld>
            <a:endParaRPr lang="en-US" dirty="0"/>
          </a:p>
        </p:txBody>
      </p:sp>
      <p:pic>
        <p:nvPicPr>
          <p:cNvPr id="6147" name="Picture 3"/>
          <p:cNvPicPr>
            <a:picLocks noChangeAspect="1" noChangeArrowheads="1"/>
          </p:cNvPicPr>
          <p:nvPr/>
        </p:nvPicPr>
        <p:blipFill>
          <a:blip r:embed="rId2" cstate="print"/>
          <a:srcRect/>
          <a:stretch>
            <a:fillRect/>
          </a:stretch>
        </p:blipFill>
        <p:spPr bwMode="auto">
          <a:xfrm>
            <a:off x="1524000" y="2665379"/>
            <a:ext cx="5943600" cy="3642542"/>
          </a:xfrm>
          <a:prstGeom prst="rect">
            <a:avLst/>
          </a:prstGeom>
          <a:noFill/>
          <a:ln w="9525">
            <a:noFill/>
            <a:miter lim="800000"/>
            <a:headEnd/>
            <a:tailEnd/>
          </a:ln>
        </p:spPr>
      </p:pic>
      <p:sp>
        <p:nvSpPr>
          <p:cNvPr id="6" name="Title 1"/>
          <p:cNvSpPr txBox="1">
            <a:spLocks/>
          </p:cNvSpPr>
          <p:nvPr/>
        </p:nvSpPr>
        <p:spPr>
          <a:xfrm>
            <a:off x="533400" y="1094362"/>
            <a:ext cx="8229600" cy="12954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Found in West Palm Beach, Florida</a:t>
            </a:r>
          </a:p>
        </p:txBody>
      </p:sp>
      <p:pic>
        <p:nvPicPr>
          <p:cNvPr id="8"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8958085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strVal val="#ppt_w*0.70"/>
                                          </p:val>
                                        </p:tav>
                                        <p:tav tm="100000">
                                          <p:val>
                                            <p:strVal val="#ppt_w"/>
                                          </p:val>
                                        </p:tav>
                                      </p:tavLst>
                                    </p:anim>
                                    <p:anim calcmode="lin" valueType="num">
                                      <p:cBhvr>
                                        <p:cTn id="8" dur="1000" fill="hold"/>
                                        <p:tgtEl>
                                          <p:spTgt spid="6"/>
                                        </p:tgtEl>
                                        <p:attrNameLst>
                                          <p:attrName>ppt_h</p:attrName>
                                        </p:attrNameLst>
                                      </p:cBhvr>
                                      <p:tavLst>
                                        <p:tav tm="0">
                                          <p:val>
                                            <p:strVal val="#ppt_h"/>
                                          </p:val>
                                        </p:tav>
                                        <p:tav tm="100000">
                                          <p:val>
                                            <p:strVal val="#ppt_h"/>
                                          </p:val>
                                        </p:tav>
                                      </p:tavLst>
                                    </p:anim>
                                    <p:animEffect transition="in" filter="fade">
                                      <p:cBhvr>
                                        <p:cTn id="9" dur="10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147"/>
                                        </p:tgtEl>
                                        <p:attrNameLst>
                                          <p:attrName>style.visibility</p:attrName>
                                        </p:attrNameLst>
                                      </p:cBhvr>
                                      <p:to>
                                        <p:strVal val="visible"/>
                                      </p:to>
                                    </p:set>
                                    <p:anim calcmode="lin" valueType="num">
                                      <p:cBhvr>
                                        <p:cTn id="14" dur="1000" fill="hold"/>
                                        <p:tgtEl>
                                          <p:spTgt spid="6147"/>
                                        </p:tgtEl>
                                        <p:attrNameLst>
                                          <p:attrName>ppt_w</p:attrName>
                                        </p:attrNameLst>
                                      </p:cBhvr>
                                      <p:tavLst>
                                        <p:tav tm="0">
                                          <p:val>
                                            <p:strVal val="#ppt_w*0.70"/>
                                          </p:val>
                                        </p:tav>
                                        <p:tav tm="100000">
                                          <p:val>
                                            <p:strVal val="#ppt_w"/>
                                          </p:val>
                                        </p:tav>
                                      </p:tavLst>
                                    </p:anim>
                                    <p:anim calcmode="lin" valueType="num">
                                      <p:cBhvr>
                                        <p:cTn id="15" dur="1000" fill="hold"/>
                                        <p:tgtEl>
                                          <p:spTgt spid="6147"/>
                                        </p:tgtEl>
                                        <p:attrNameLst>
                                          <p:attrName>ppt_h</p:attrName>
                                        </p:attrNameLst>
                                      </p:cBhvr>
                                      <p:tavLst>
                                        <p:tav tm="0">
                                          <p:val>
                                            <p:strVal val="#ppt_h"/>
                                          </p:val>
                                        </p:tav>
                                        <p:tav tm="100000">
                                          <p:val>
                                            <p:strVal val="#ppt_h"/>
                                          </p:val>
                                        </p:tav>
                                      </p:tavLst>
                                    </p:anim>
                                    <p:animEffect transition="in" filter="fade">
                                      <p:cBhvr>
                                        <p:cTn id="16"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C9AF1E2-38FB-4F14-8B01-503942CB7EC9}" type="datetime1">
              <a:rPr lang="en-US" smtClean="0"/>
              <a:pPr>
                <a:defRPr/>
              </a:pPr>
              <a:t>11/16/16</a:t>
            </a:fld>
            <a:endParaRPr lang="en-US" dirty="0"/>
          </a:p>
        </p:txBody>
      </p:sp>
      <p:sp>
        <p:nvSpPr>
          <p:cNvPr id="3" name="Footer Placeholder 2"/>
          <p:cNvSpPr>
            <a:spLocks noGrp="1"/>
          </p:cNvSpPr>
          <p:nvPr>
            <p:ph type="ftr" sz="quarter" idx="11"/>
          </p:nvPr>
        </p:nvSpPr>
        <p:spPr/>
        <p:txBody>
          <a:bodyPr/>
          <a:lstStyle/>
          <a:p>
            <a:pPr algn="ctr">
              <a:defRPr/>
            </a:pPr>
            <a:r>
              <a:rPr lang="en-US" dirty="0"/>
              <a:t>Identity Theft Effects You! </a:t>
            </a:r>
          </a:p>
        </p:txBody>
      </p:sp>
      <p:sp>
        <p:nvSpPr>
          <p:cNvPr id="6" name="Slide Number Placeholder 5"/>
          <p:cNvSpPr>
            <a:spLocks noGrp="1"/>
          </p:cNvSpPr>
          <p:nvPr>
            <p:ph type="sldNum" sz="quarter" idx="12"/>
          </p:nvPr>
        </p:nvSpPr>
        <p:spPr/>
        <p:txBody>
          <a:bodyPr/>
          <a:lstStyle/>
          <a:p>
            <a:pPr>
              <a:defRPr/>
            </a:pPr>
            <a:fld id="{A5606AA1-997C-4BDE-B673-DE1963EAB3AE}" type="slidenum">
              <a:rPr lang="en-US" smtClean="0"/>
              <a:pPr>
                <a:defRPr/>
              </a:pPr>
              <a:t>32</a:t>
            </a:fld>
            <a:endParaRPr lang="en-US" dirty="0"/>
          </a:p>
        </p:txBody>
      </p:sp>
      <p:pic>
        <p:nvPicPr>
          <p:cNvPr id="7170" name="Picture 2" descr="http://bp3.blogger.com/_Y5Wj_eMCNq4/SFx15mMbAoI/AAAAAAAAAYU/OegMqgrtUCI/s320/redbox.jpg">
            <a:hlinkClick r:id="rId2"/>
          </p:cNvPr>
          <p:cNvPicPr>
            <a:picLocks noChangeAspect="1" noChangeArrowheads="1"/>
          </p:cNvPicPr>
          <p:nvPr/>
        </p:nvPicPr>
        <p:blipFill>
          <a:blip r:embed="rId3" cstate="print"/>
          <a:srcRect/>
          <a:stretch>
            <a:fillRect/>
          </a:stretch>
        </p:blipFill>
        <p:spPr bwMode="auto">
          <a:xfrm>
            <a:off x="1371600" y="1903231"/>
            <a:ext cx="6431545" cy="4456362"/>
          </a:xfrm>
          <a:prstGeom prst="rect">
            <a:avLst/>
          </a:prstGeom>
          <a:noFill/>
        </p:spPr>
      </p:pic>
      <p:sp>
        <p:nvSpPr>
          <p:cNvPr id="5" name="Title 1"/>
          <p:cNvSpPr txBox="1">
            <a:spLocks/>
          </p:cNvSpPr>
          <p:nvPr/>
        </p:nvSpPr>
        <p:spPr>
          <a:xfrm>
            <a:off x="457200" y="721179"/>
            <a:ext cx="8229600" cy="1295400"/>
          </a:xfrm>
          <a:prstGeom prst="rect">
            <a:avLst/>
          </a:prstGeom>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mj-lt"/>
                <a:ea typeface="+mj-ea"/>
                <a:cs typeface="+mj-cs"/>
              </a:rPr>
              <a:t>Found in Pt St. Lucie, Florida</a:t>
            </a:r>
          </a:p>
        </p:txBody>
      </p:sp>
      <p:pic>
        <p:nvPicPr>
          <p:cNvPr id="7"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931489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 calcmode="lin" valueType="num">
                                      <p:cBhvr>
                                        <p:cTn id="12" dur="1000" fill="hold"/>
                                        <p:tgtEl>
                                          <p:spTgt spid="7170"/>
                                        </p:tgtEl>
                                        <p:attrNameLst>
                                          <p:attrName>ppt_w</p:attrName>
                                        </p:attrNameLst>
                                      </p:cBhvr>
                                      <p:tavLst>
                                        <p:tav tm="0">
                                          <p:val>
                                            <p:strVal val="#ppt_w*0.70"/>
                                          </p:val>
                                        </p:tav>
                                        <p:tav tm="100000">
                                          <p:val>
                                            <p:strVal val="#ppt_w"/>
                                          </p:val>
                                        </p:tav>
                                      </p:tavLst>
                                    </p:anim>
                                    <p:anim calcmode="lin" valueType="num">
                                      <p:cBhvr>
                                        <p:cTn id="13" dur="1000" fill="hold"/>
                                        <p:tgtEl>
                                          <p:spTgt spid="7170"/>
                                        </p:tgtEl>
                                        <p:attrNameLst>
                                          <p:attrName>ppt_h</p:attrName>
                                        </p:attrNameLst>
                                      </p:cBhvr>
                                      <p:tavLst>
                                        <p:tav tm="0">
                                          <p:val>
                                            <p:strVal val="#ppt_h"/>
                                          </p:val>
                                        </p:tav>
                                        <p:tav tm="100000">
                                          <p:val>
                                            <p:strVal val="#ppt_h"/>
                                          </p:val>
                                        </p:tav>
                                      </p:tavLst>
                                    </p:anim>
                                    <p:animEffect transition="in" filter="fade">
                                      <p:cBhvr>
                                        <p:cTn id="1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0545"/>
            <a:ext cx="8229600" cy="1524000"/>
          </a:xfrm>
        </p:spPr>
        <p:txBody>
          <a:bodyPr anchor="ctr">
            <a:normAutofit/>
          </a:bodyPr>
          <a:lstStyle/>
          <a:p>
            <a:pPr algn="ctr"/>
            <a:r>
              <a:rPr lang="en-US" dirty="0">
                <a:solidFill>
                  <a:srgbClr val="C00000"/>
                </a:solidFill>
                <a:effectLst>
                  <a:outerShdw blurRad="38100" dist="38100" dir="2700000" algn="tl">
                    <a:srgbClr val="000000">
                      <a:alpha val="43137"/>
                    </a:srgbClr>
                  </a:outerShdw>
                </a:effectLst>
              </a:rPr>
              <a:t>How to Make a New Credit Card</a:t>
            </a:r>
          </a:p>
        </p:txBody>
      </p:sp>
      <p:sp>
        <p:nvSpPr>
          <p:cNvPr id="4" name="Date Placeholder 3"/>
          <p:cNvSpPr>
            <a:spLocks noGrp="1"/>
          </p:cNvSpPr>
          <p:nvPr>
            <p:ph type="dt" sz="half" idx="10"/>
          </p:nvPr>
        </p:nvSpPr>
        <p:spPr/>
        <p:txBody>
          <a:bodyPr/>
          <a:lstStyle/>
          <a:p>
            <a:pPr>
              <a:defRPr/>
            </a:pPr>
            <a:fld id="{A9D465F3-08E3-4297-9D81-E2065AE0EC37}"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33</a:t>
            </a:fld>
            <a:endParaRPr lang="en-US" dirty="0"/>
          </a:p>
        </p:txBody>
      </p:sp>
      <p:pic>
        <p:nvPicPr>
          <p:cNvPr id="75778" name="Picture 2" descr="http://www.exeba.com/comm40/cardtype.jpg"/>
          <p:cNvPicPr>
            <a:picLocks noChangeAspect="1" noChangeArrowheads="1"/>
          </p:cNvPicPr>
          <p:nvPr/>
        </p:nvPicPr>
        <p:blipFill>
          <a:blip r:embed="rId2" cstate="print"/>
          <a:srcRect/>
          <a:stretch>
            <a:fillRect/>
          </a:stretch>
        </p:blipFill>
        <p:spPr bwMode="auto">
          <a:xfrm>
            <a:off x="1371600" y="2203161"/>
            <a:ext cx="6400799" cy="2973607"/>
          </a:xfrm>
          <a:prstGeom prst="rect">
            <a:avLst/>
          </a:prstGeom>
          <a:noFill/>
        </p:spPr>
      </p:pic>
      <p:sp>
        <p:nvSpPr>
          <p:cNvPr id="7" name="TextBox 6"/>
          <p:cNvSpPr txBox="1"/>
          <p:nvPr/>
        </p:nvSpPr>
        <p:spPr>
          <a:xfrm>
            <a:off x="1371600" y="5334000"/>
            <a:ext cx="6324600" cy="707886"/>
          </a:xfrm>
          <a:prstGeom prst="rect">
            <a:avLst/>
          </a:prstGeom>
          <a:noFill/>
        </p:spPr>
        <p:txBody>
          <a:bodyPr wrap="square" rtlCol="0">
            <a:spAutoFit/>
          </a:bodyPr>
          <a:lstStyle/>
          <a:p>
            <a:pPr algn="ctr"/>
            <a:r>
              <a:rPr lang="en-US" sz="2000" dirty="0"/>
              <a:t>Identity thieves can buy and use Credit Card making machines for a very low cost.</a:t>
            </a:r>
          </a:p>
        </p:txBody>
      </p:sp>
      <p:pic>
        <p:nvPicPr>
          <p:cNvPr id="8"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4403354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 to="" calcmode="lin" valueType="num">
                                      <p:cBhvr>
                                        <p:cTn id="7" dur="1" fill="hold"/>
                                        <p:tgtEl>
                                          <p:spTgt spid="75778"/>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to="" calcmode="lin" valueType="num">
                                      <p:cBhvr>
                                        <p:cTn id="1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937079"/>
            <a:ext cx="8229600" cy="81915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Who Steals Your Identity?</a:t>
            </a:r>
          </a:p>
        </p:txBody>
      </p:sp>
      <p:sp>
        <p:nvSpPr>
          <p:cNvPr id="3" name="Content Placeholder 2"/>
          <p:cNvSpPr>
            <a:spLocks noGrp="1"/>
          </p:cNvSpPr>
          <p:nvPr>
            <p:ph idx="1"/>
          </p:nvPr>
        </p:nvSpPr>
        <p:spPr>
          <a:xfrm>
            <a:off x="685800" y="5126327"/>
            <a:ext cx="2971800" cy="381000"/>
          </a:xfrm>
        </p:spPr>
        <p:txBody>
          <a:bodyPr>
            <a:normAutofit fontScale="70000" lnSpcReduction="20000"/>
          </a:bodyPr>
          <a:lstStyle/>
          <a:p>
            <a:pPr marL="274320" indent="-274320" algn="ctr" eaLnBrk="1" fontAlgn="auto" hangingPunct="1">
              <a:spcAft>
                <a:spcPts val="0"/>
              </a:spcAft>
              <a:buClr>
                <a:schemeClr val="accent3"/>
              </a:buClr>
              <a:buFont typeface="Wingdings 2"/>
              <a:buNone/>
              <a:defRPr/>
            </a:pPr>
            <a:r>
              <a:rPr lang="en-US" b="1" dirty="0">
                <a:latin typeface="Times New Roman" pitchFamily="18" charset="0"/>
                <a:cs typeface="Times New Roman" pitchFamily="18" charset="0"/>
              </a:rPr>
              <a:t>Maria Johnson</a:t>
            </a:r>
          </a:p>
        </p:txBody>
      </p:sp>
      <p:sp>
        <p:nvSpPr>
          <p:cNvPr id="5" name="Footer Placeholder 4"/>
          <p:cNvSpPr>
            <a:spLocks noGrp="1"/>
          </p:cNvSpPr>
          <p:nvPr>
            <p:ph type="ftr" sz="quarter" idx="11"/>
          </p:nvPr>
        </p:nvSpPr>
        <p:spPr>
          <a:xfrm>
            <a:off x="2971800" y="6492875"/>
            <a:ext cx="3352800" cy="365125"/>
          </a:xfrm>
        </p:spPr>
        <p:txBody>
          <a:bodyPr/>
          <a:lstStyle/>
          <a:p>
            <a:pPr>
              <a:defRPr/>
            </a:pPr>
            <a:r>
              <a:rPr lang="en-US"/>
              <a:t>Identity Theft Effects You! </a:t>
            </a:r>
          </a:p>
        </p:txBody>
      </p:sp>
      <p:sp>
        <p:nvSpPr>
          <p:cNvPr id="10" name="Slide Number Placeholder 9"/>
          <p:cNvSpPr>
            <a:spLocks noGrp="1"/>
          </p:cNvSpPr>
          <p:nvPr>
            <p:ph type="sldNum" sz="quarter" idx="12"/>
          </p:nvPr>
        </p:nvSpPr>
        <p:spPr/>
        <p:txBody>
          <a:bodyPr/>
          <a:lstStyle/>
          <a:p>
            <a:pPr>
              <a:defRPr/>
            </a:pPr>
            <a:fld id="{28014915-2FE1-4A70-805E-EB1B3CD2EAF4}" type="slidenum">
              <a:rPr lang="en-US" smtClean="0"/>
              <a:pPr>
                <a:defRPr/>
              </a:pPr>
              <a:t>34</a:t>
            </a:fld>
            <a:endParaRPr lang="en-US" dirty="0"/>
          </a:p>
        </p:txBody>
      </p:sp>
      <p:sp>
        <p:nvSpPr>
          <p:cNvPr id="6" name="Content Placeholder 2"/>
          <p:cNvSpPr txBox="1">
            <a:spLocks/>
          </p:cNvSpPr>
          <p:nvPr/>
        </p:nvSpPr>
        <p:spPr>
          <a:xfrm>
            <a:off x="609600" y="6096000"/>
            <a:ext cx="4114800" cy="381000"/>
          </a:xfrm>
          <a:prstGeom prst="rect">
            <a:avLst/>
          </a:prstGeom>
        </p:spPr>
        <p:txBody>
          <a:bodyPr>
            <a:normAutofit fontScale="85000" lnSpcReduction="20000"/>
          </a:bodyPr>
          <a:lstStyle/>
          <a:p>
            <a:pPr marL="274320" indent="-274320" fontAlgn="auto">
              <a:spcBef>
                <a:spcPct val="20000"/>
              </a:spcBef>
              <a:spcAft>
                <a:spcPts val="0"/>
              </a:spcAft>
              <a:buClr>
                <a:schemeClr val="accent3"/>
              </a:buClr>
              <a:buSzPct val="95000"/>
              <a:buFont typeface="Wingdings 2"/>
              <a:buChar char=""/>
              <a:defRPr/>
            </a:pPr>
            <a:endParaRPr lang="en-US" sz="2600" dirty="0">
              <a:latin typeface="+mn-lt"/>
            </a:endParaRPr>
          </a:p>
        </p:txBody>
      </p:sp>
      <p:pic>
        <p:nvPicPr>
          <p:cNvPr id="4098" name="Picture 2"/>
          <p:cNvPicPr>
            <a:picLocks noChangeAspect="1" noChangeArrowheads="1"/>
          </p:cNvPicPr>
          <p:nvPr/>
        </p:nvPicPr>
        <p:blipFill>
          <a:blip r:embed="rId2" cstate="print"/>
          <a:srcRect/>
          <a:stretch>
            <a:fillRect/>
          </a:stretch>
        </p:blipFill>
        <p:spPr bwMode="auto">
          <a:xfrm>
            <a:off x="990600" y="1879432"/>
            <a:ext cx="2522039" cy="3276600"/>
          </a:xfrm>
          <a:prstGeom prst="rect">
            <a:avLst/>
          </a:prstGeom>
          <a:noFill/>
          <a:ln w="9525">
            <a:noFill/>
            <a:miter lim="800000"/>
            <a:headEnd/>
            <a:tailEnd/>
          </a:ln>
        </p:spPr>
      </p:pic>
      <p:pic>
        <p:nvPicPr>
          <p:cNvPr id="4100" name="Picture 4"/>
          <p:cNvPicPr>
            <a:picLocks noChangeAspect="1" noChangeArrowheads="1"/>
          </p:cNvPicPr>
          <p:nvPr/>
        </p:nvPicPr>
        <p:blipFill>
          <a:blip r:embed="rId3" cstate="print"/>
          <a:srcRect/>
          <a:stretch>
            <a:fillRect/>
          </a:stretch>
        </p:blipFill>
        <p:spPr bwMode="auto">
          <a:xfrm>
            <a:off x="5334000" y="1877507"/>
            <a:ext cx="2590800" cy="3276600"/>
          </a:xfrm>
          <a:prstGeom prst="rect">
            <a:avLst/>
          </a:prstGeom>
          <a:noFill/>
          <a:ln w="9525">
            <a:noFill/>
            <a:miter lim="800000"/>
            <a:headEnd/>
            <a:tailEnd/>
          </a:ln>
        </p:spPr>
      </p:pic>
      <p:sp>
        <p:nvSpPr>
          <p:cNvPr id="14" name="Content Placeholder 2"/>
          <p:cNvSpPr txBox="1">
            <a:spLocks/>
          </p:cNvSpPr>
          <p:nvPr/>
        </p:nvSpPr>
        <p:spPr>
          <a:xfrm>
            <a:off x="5219700" y="5154107"/>
            <a:ext cx="2971800" cy="381000"/>
          </a:xfrm>
          <a:prstGeom prst="rect">
            <a:avLst/>
          </a:prstGeom>
        </p:spPr>
        <p:txBody>
          <a:bodyPr vert="horz">
            <a:normAutofit fontScale="85000" lnSpcReduction="20000"/>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600" b="1" i="0" u="none" strike="noStrike" kern="1200" cap="none" spc="0" normalizeH="0" baseline="0" noProof="0" dirty="0" err="1">
                <a:ln>
                  <a:noFill/>
                </a:ln>
                <a:solidFill>
                  <a:schemeClr val="tx1"/>
                </a:solidFill>
                <a:effectLst/>
                <a:uLnTx/>
                <a:uFillTx/>
                <a:latin typeface="Times New Roman" pitchFamily="18" charset="0"/>
                <a:ea typeface="+mn-ea"/>
                <a:cs typeface="Times New Roman" pitchFamily="18" charset="0"/>
              </a:rPr>
              <a:t>Markia</a:t>
            </a:r>
            <a:r>
              <a:rPr kumimoji="0" lang="en-US" sz="2600" b="1"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rPr>
              <a:t> Williams </a:t>
            </a:r>
          </a:p>
        </p:txBody>
      </p:sp>
      <p:sp>
        <p:nvSpPr>
          <p:cNvPr id="15" name="Rectangle 14"/>
          <p:cNvSpPr/>
          <p:nvPr/>
        </p:nvSpPr>
        <p:spPr>
          <a:xfrm>
            <a:off x="838200" y="5427518"/>
            <a:ext cx="2895600" cy="1015663"/>
          </a:xfrm>
          <a:prstGeom prst="rect">
            <a:avLst/>
          </a:prstGeom>
        </p:spPr>
        <p:txBody>
          <a:bodyPr wrap="square">
            <a:spAutoFit/>
          </a:bodyPr>
          <a:lstStyle/>
          <a:p>
            <a:r>
              <a:rPr lang="en-US" sz="1000" dirty="0"/>
              <a:t>A 43-year-old convicted of identity thief was recently arrested again after she allegedly assumed the identities of other  people . She was able to “live the high-dollar lifestyle of the cafe society entirely off stolen identities.” </a:t>
            </a:r>
            <a:r>
              <a:rPr lang="en-US" sz="1000" dirty="0" smtClean="0"/>
              <a:t>Se </a:t>
            </a:r>
            <a:r>
              <a:rPr lang="en-US" sz="1000" dirty="0"/>
              <a:t>was given a $2,000,000.00 bond.</a:t>
            </a:r>
          </a:p>
        </p:txBody>
      </p:sp>
      <p:sp>
        <p:nvSpPr>
          <p:cNvPr id="17" name="TextBox 16"/>
          <p:cNvSpPr txBox="1"/>
          <p:nvPr/>
        </p:nvSpPr>
        <p:spPr>
          <a:xfrm>
            <a:off x="5181600" y="5477212"/>
            <a:ext cx="3048000" cy="1015663"/>
          </a:xfrm>
          <a:prstGeom prst="rect">
            <a:avLst/>
          </a:prstGeom>
          <a:noFill/>
        </p:spPr>
        <p:txBody>
          <a:bodyPr wrap="square" rtlCol="0">
            <a:spAutoFit/>
          </a:bodyPr>
          <a:lstStyle/>
          <a:p>
            <a:pPr algn="ctr"/>
            <a:r>
              <a:rPr lang="en-US" sz="1000" dirty="0"/>
              <a:t>Connecticut State Police arrested a 19 year old Pennsylvania woman on identity theft charges after they stopped a brand new 2016 BMW they said may have been  purchased  with fake ID. She had over 40 identification cards and 100 fraudulent credit cards in her purse at the time of the stop. </a:t>
            </a:r>
            <a:endParaRPr lang="en-US" dirty="0"/>
          </a:p>
        </p:txBody>
      </p:sp>
      <p:pic>
        <p:nvPicPr>
          <p:cNvPr id="18"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7670455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4"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1000" fill="hold"/>
                                        <p:tgtEl>
                                          <p:spTgt spid="15"/>
                                        </p:tgtEl>
                                        <p:attrNameLst>
                                          <p:attrName>ppt_w</p:attrName>
                                        </p:attrNameLst>
                                      </p:cBhvr>
                                      <p:tavLst>
                                        <p:tav tm="0">
                                          <p:val>
                                            <p:strVal val="#ppt_w*0.70"/>
                                          </p:val>
                                        </p:tav>
                                        <p:tav tm="100000">
                                          <p:val>
                                            <p:strVal val="#ppt_w"/>
                                          </p:val>
                                        </p:tav>
                                      </p:tavLst>
                                    </p:anim>
                                    <p:anim calcmode="lin" valueType="num">
                                      <p:cBhvr>
                                        <p:cTn id="21" dur="1000" fill="hold"/>
                                        <p:tgtEl>
                                          <p:spTgt spid="15"/>
                                        </p:tgtEl>
                                        <p:attrNameLst>
                                          <p:attrName>ppt_h</p:attrName>
                                        </p:attrNameLst>
                                      </p:cBhvr>
                                      <p:tavLst>
                                        <p:tav tm="0">
                                          <p:val>
                                            <p:strVal val="#ppt_h"/>
                                          </p:val>
                                        </p:tav>
                                        <p:tav tm="100000">
                                          <p:val>
                                            <p:strVal val="#ppt_h"/>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100"/>
                                        </p:tgtEl>
                                        <p:attrNameLst>
                                          <p:attrName>style.visibility</p:attrName>
                                        </p:attrNameLst>
                                      </p:cBhvr>
                                      <p:to>
                                        <p:strVal val="visible"/>
                                      </p:to>
                                    </p:set>
                                    <p:anim calcmode="lin" valueType="num">
                                      <p:cBhvr additive="base">
                                        <p:cTn id="27" dur="500" fill="hold"/>
                                        <p:tgtEl>
                                          <p:spTgt spid="4100"/>
                                        </p:tgtEl>
                                        <p:attrNameLst>
                                          <p:attrName>ppt_x</p:attrName>
                                        </p:attrNameLst>
                                      </p:cBhvr>
                                      <p:tavLst>
                                        <p:tav tm="0">
                                          <p:val>
                                            <p:strVal val="#ppt_x"/>
                                          </p:val>
                                        </p:tav>
                                        <p:tav tm="100000">
                                          <p:val>
                                            <p:strVal val="#ppt_x"/>
                                          </p:val>
                                        </p:tav>
                                      </p:tavLst>
                                    </p:anim>
                                    <p:anim calcmode="lin" valueType="num">
                                      <p:cBhvr additive="base">
                                        <p:cTn id="28" dur="500" fill="hold"/>
                                        <p:tgtEl>
                                          <p:spTgt spid="410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grpId="0" nodeType="click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 calcmode="lin" valueType="num">
                                      <p:cBhvr>
                                        <p:cTn id="33"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34"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35" dur="1000"/>
                                        <p:tgtEl>
                                          <p:spTgt spid="14">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4" grpId="0" build="p"/>
      <p:bldP spid="15" grpId="0"/>
      <p:bldP spid="1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0" name="Rectangle 6"/>
          <p:cNvSpPr>
            <a:spLocks noGrp="1" noChangeArrowheads="1"/>
          </p:cNvSpPr>
          <p:nvPr>
            <p:ph type="title"/>
          </p:nvPr>
        </p:nvSpPr>
        <p:spPr>
          <a:xfrm>
            <a:off x="457200" y="838200"/>
            <a:ext cx="8229600" cy="1295400"/>
          </a:xfrm>
        </p:spPr>
        <p:txBody>
          <a:bodyPr>
            <a:normAutofit fontScale="90000"/>
          </a:bodyPr>
          <a:lstStyle/>
          <a:p>
            <a:pPr algn="ctr" eaLnBrk="1" fontAlgn="auto" hangingPunct="1">
              <a:spcAft>
                <a:spcPts val="0"/>
              </a:spcAft>
              <a:defRPr/>
            </a:pPr>
            <a:r>
              <a:rPr lang="en-US" dirty="0">
                <a:solidFill>
                  <a:srgbClr val="C00000"/>
                </a:solidFill>
                <a:effectLst>
                  <a:outerShdw blurRad="38100" dist="38100" dir="2700000" algn="tl">
                    <a:srgbClr val="000000">
                      <a:alpha val="43137"/>
                    </a:srgbClr>
                  </a:outerShdw>
                </a:effectLst>
              </a:rPr>
              <a:t>What Do They Do With Your Identification?</a:t>
            </a:r>
          </a:p>
        </p:txBody>
      </p:sp>
      <p:sp>
        <p:nvSpPr>
          <p:cNvPr id="18435" name="Rectangle 7"/>
          <p:cNvSpPr>
            <a:spLocks noGrp="1" noChangeArrowheads="1"/>
          </p:cNvSpPr>
          <p:nvPr>
            <p:ph idx="1"/>
          </p:nvPr>
        </p:nvSpPr>
        <p:spPr/>
        <p:txBody>
          <a:bodyPr/>
          <a:lstStyle/>
          <a:p>
            <a:pPr eaLnBrk="1" hangingPunct="1"/>
            <a:endParaRPr lang="en-US" sz="2000" dirty="0"/>
          </a:p>
          <a:p>
            <a:pPr eaLnBrk="1" hangingPunct="1"/>
            <a:r>
              <a:rPr lang="en-US" sz="2000" dirty="0"/>
              <a:t>They call your bank or credit card company and change your mailing address for the card. </a:t>
            </a:r>
          </a:p>
          <a:p>
            <a:pPr eaLnBrk="1" hangingPunct="1"/>
            <a:r>
              <a:rPr lang="en-US" sz="2000" dirty="0"/>
              <a:t>They have second cards issued in their names for personal use</a:t>
            </a:r>
          </a:p>
          <a:p>
            <a:pPr eaLnBrk="1" hangingPunct="1"/>
            <a:r>
              <a:rPr lang="en-US" sz="2000" dirty="0"/>
              <a:t>They open new accounts using your name, date of birth and SSN. </a:t>
            </a:r>
          </a:p>
          <a:p>
            <a:pPr eaLnBrk="1" hangingPunct="1"/>
            <a:r>
              <a:rPr lang="en-US" sz="2000" dirty="0"/>
              <a:t> When the cards go delinquent and the bill is not paid, it is reported on your credit report</a:t>
            </a:r>
          </a:p>
          <a:p>
            <a:pPr eaLnBrk="1" hangingPunct="1"/>
            <a:r>
              <a:rPr lang="en-US" sz="2000" dirty="0"/>
              <a:t>They establish phone or wireless accounts in your name</a:t>
            </a:r>
          </a:p>
          <a:p>
            <a:pPr eaLnBrk="1" hangingPunct="1"/>
            <a:r>
              <a:rPr lang="en-US" sz="2000" dirty="0"/>
              <a:t>They make on-line purchases so they can not be tracked and have them delivered to a Mailbox Exedra location. </a:t>
            </a:r>
          </a:p>
          <a:p>
            <a:pPr eaLnBrk="1" hangingPunct="1"/>
            <a:r>
              <a:rPr lang="en-US" sz="2000" dirty="0"/>
              <a:t>They open a checking account and bounce the checks in your name</a:t>
            </a:r>
          </a:p>
          <a:p>
            <a:pPr eaLnBrk="1" hangingPunct="1"/>
            <a:r>
              <a:rPr lang="en-US" sz="2000" dirty="0"/>
              <a:t>They get large credit accounts by buying cars, boats, etc. </a:t>
            </a:r>
          </a:p>
        </p:txBody>
      </p:sp>
      <p:sp>
        <p:nvSpPr>
          <p:cNvPr id="4" name="Date Placeholder 3"/>
          <p:cNvSpPr>
            <a:spLocks noGrp="1"/>
          </p:cNvSpPr>
          <p:nvPr>
            <p:ph type="dt" sz="half" idx="10"/>
          </p:nvPr>
        </p:nvSpPr>
        <p:spPr/>
        <p:txBody>
          <a:bodyPr/>
          <a:lstStyle/>
          <a:p>
            <a:pPr>
              <a:defRPr/>
            </a:pPr>
            <a:fld id="{ECF3A2EC-B377-4F64-9BDE-11CAA910AA09}"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35</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121865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 calcmode="lin" valueType="num">
                                      <p:cBhvr>
                                        <p:cTn id="7" dur="10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843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435">
                                            <p:txEl>
                                              <p:pRg st="2" end="2"/>
                                            </p:txEl>
                                          </p:spTgt>
                                        </p:tgtEl>
                                        <p:attrNameLst>
                                          <p:attrName>style.visibility</p:attrName>
                                        </p:attrNameLst>
                                      </p:cBhvr>
                                      <p:to>
                                        <p:strVal val="visible"/>
                                      </p:to>
                                    </p:set>
                                    <p:anim calcmode="lin" valueType="num">
                                      <p:cBhvr>
                                        <p:cTn id="14" dur="1000" fill="hold"/>
                                        <p:tgtEl>
                                          <p:spTgt spid="1843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1843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1843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8435">
                                            <p:txEl>
                                              <p:pRg st="3" end="3"/>
                                            </p:txEl>
                                          </p:spTgt>
                                        </p:tgtEl>
                                        <p:attrNameLst>
                                          <p:attrName>style.visibility</p:attrName>
                                        </p:attrNameLst>
                                      </p:cBhvr>
                                      <p:to>
                                        <p:strVal val="visible"/>
                                      </p:to>
                                    </p:set>
                                    <p:anim calcmode="lin" valueType="num">
                                      <p:cBhvr>
                                        <p:cTn id="21" dur="1000" fill="hold"/>
                                        <p:tgtEl>
                                          <p:spTgt spid="18435">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18435">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1843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8435">
                                            <p:txEl>
                                              <p:pRg st="4" end="4"/>
                                            </p:txEl>
                                          </p:spTgt>
                                        </p:tgtEl>
                                        <p:attrNameLst>
                                          <p:attrName>style.visibility</p:attrName>
                                        </p:attrNameLst>
                                      </p:cBhvr>
                                      <p:to>
                                        <p:strVal val="visible"/>
                                      </p:to>
                                    </p:set>
                                    <p:anim calcmode="lin" valueType="num">
                                      <p:cBhvr>
                                        <p:cTn id="28" dur="1000" fill="hold"/>
                                        <p:tgtEl>
                                          <p:spTgt spid="18435">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18435">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1843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8435">
                                            <p:txEl>
                                              <p:pRg st="5" end="5"/>
                                            </p:txEl>
                                          </p:spTgt>
                                        </p:tgtEl>
                                        <p:attrNameLst>
                                          <p:attrName>style.visibility</p:attrName>
                                        </p:attrNameLst>
                                      </p:cBhvr>
                                      <p:to>
                                        <p:strVal val="visible"/>
                                      </p:to>
                                    </p:set>
                                    <p:anim calcmode="lin" valueType="num">
                                      <p:cBhvr>
                                        <p:cTn id="35" dur="1000" fill="hold"/>
                                        <p:tgtEl>
                                          <p:spTgt spid="18435">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18435">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1843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8435">
                                            <p:txEl>
                                              <p:pRg st="6" end="6"/>
                                            </p:txEl>
                                          </p:spTgt>
                                        </p:tgtEl>
                                        <p:attrNameLst>
                                          <p:attrName>style.visibility</p:attrName>
                                        </p:attrNameLst>
                                      </p:cBhvr>
                                      <p:to>
                                        <p:strVal val="visible"/>
                                      </p:to>
                                    </p:set>
                                    <p:anim calcmode="lin" valueType="num">
                                      <p:cBhvr>
                                        <p:cTn id="42" dur="1000" fill="hold"/>
                                        <p:tgtEl>
                                          <p:spTgt spid="18435">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18435">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18435">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18435">
                                            <p:txEl>
                                              <p:pRg st="7" end="7"/>
                                            </p:txEl>
                                          </p:spTgt>
                                        </p:tgtEl>
                                        <p:attrNameLst>
                                          <p:attrName>style.visibility</p:attrName>
                                        </p:attrNameLst>
                                      </p:cBhvr>
                                      <p:to>
                                        <p:strVal val="visible"/>
                                      </p:to>
                                    </p:set>
                                    <p:anim calcmode="lin" valueType="num">
                                      <p:cBhvr>
                                        <p:cTn id="49" dur="1000" fill="hold"/>
                                        <p:tgtEl>
                                          <p:spTgt spid="18435">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18435">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18435">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18435">
                                            <p:txEl>
                                              <p:pRg st="8" end="8"/>
                                            </p:txEl>
                                          </p:spTgt>
                                        </p:tgtEl>
                                        <p:attrNameLst>
                                          <p:attrName>style.visibility</p:attrName>
                                        </p:attrNameLst>
                                      </p:cBhvr>
                                      <p:to>
                                        <p:strVal val="visible"/>
                                      </p:to>
                                    </p:set>
                                    <p:anim calcmode="lin" valueType="num">
                                      <p:cBhvr>
                                        <p:cTn id="56" dur="1000" fill="hold"/>
                                        <p:tgtEl>
                                          <p:spTgt spid="18435">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18435">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1843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609600"/>
            <a:ext cx="8229600" cy="99060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How Easy is It?</a:t>
            </a:r>
          </a:p>
        </p:txBody>
      </p:sp>
      <p:sp>
        <p:nvSpPr>
          <p:cNvPr id="17411" name="Rectangle 3"/>
          <p:cNvSpPr>
            <a:spLocks noGrp="1" noChangeArrowheads="1"/>
          </p:cNvSpPr>
          <p:nvPr>
            <p:ph idx="1"/>
          </p:nvPr>
        </p:nvSpPr>
        <p:spPr>
          <a:xfrm>
            <a:off x="762000" y="1905000"/>
            <a:ext cx="7696200" cy="1219200"/>
          </a:xfrm>
        </p:spPr>
        <p:txBody>
          <a:bodyPr/>
          <a:lstStyle/>
          <a:p>
            <a:pPr algn="ctr" eaLnBrk="1" hangingPunct="1"/>
            <a:r>
              <a:rPr lang="en-US"/>
              <a:t>This is a Florida Drivers License blank used to make false Identification</a:t>
            </a:r>
          </a:p>
        </p:txBody>
      </p:sp>
      <p:sp>
        <p:nvSpPr>
          <p:cNvPr id="5" name="Date Placeholder 3"/>
          <p:cNvSpPr>
            <a:spLocks noGrp="1"/>
          </p:cNvSpPr>
          <p:nvPr>
            <p:ph type="dt" sz="half" idx="10"/>
          </p:nvPr>
        </p:nvSpPr>
        <p:spPr/>
        <p:txBody>
          <a:bodyPr/>
          <a:lstStyle/>
          <a:p>
            <a:pPr>
              <a:defRPr/>
            </a:pPr>
            <a:fld id="{1F49FEB5-28D9-44A1-91CB-D427A08B3678}" type="datetime1">
              <a:rPr lang="en-US" smtClean="0"/>
              <a:pPr>
                <a:defRPr/>
              </a:pPr>
              <a:t>11/16/16</a:t>
            </a:fld>
            <a:endParaRPr lang="en-US" dirty="0"/>
          </a:p>
        </p:txBody>
      </p:sp>
      <p:sp>
        <p:nvSpPr>
          <p:cNvPr id="6" name="Footer Placeholder 4"/>
          <p:cNvSpPr>
            <a:spLocks noGrp="1"/>
          </p:cNvSpPr>
          <p:nvPr>
            <p:ph type="ftr" sz="quarter" idx="11"/>
          </p:nvPr>
        </p:nvSpPr>
        <p:spPr/>
        <p:txBody>
          <a:bodyPr/>
          <a:lstStyle/>
          <a:p>
            <a:pPr>
              <a:defRPr/>
            </a:pPr>
            <a:r>
              <a:rPr lang="en-US"/>
              <a:t>Identity Theft Effects You! </a:t>
            </a:r>
          </a:p>
        </p:txBody>
      </p:sp>
      <p:sp>
        <p:nvSpPr>
          <p:cNvPr id="8" name="Slide Number Placeholder 7"/>
          <p:cNvSpPr>
            <a:spLocks noGrp="1"/>
          </p:cNvSpPr>
          <p:nvPr>
            <p:ph type="sldNum" sz="quarter" idx="12"/>
          </p:nvPr>
        </p:nvSpPr>
        <p:spPr/>
        <p:txBody>
          <a:bodyPr/>
          <a:lstStyle/>
          <a:p>
            <a:pPr>
              <a:defRPr/>
            </a:pPr>
            <a:fld id="{28014915-2FE1-4A70-805E-EB1B3CD2EAF4}" type="slidenum">
              <a:rPr lang="en-US" smtClean="0"/>
              <a:pPr>
                <a:defRPr/>
              </a:pPr>
              <a:t>36</a:t>
            </a:fld>
            <a:endParaRPr lang="en-US" dirty="0"/>
          </a:p>
        </p:txBody>
      </p:sp>
      <p:pic>
        <p:nvPicPr>
          <p:cNvPr id="23556" name="Picture 4" descr="A:\_floridaidsm[1].jpg"/>
          <p:cNvPicPr>
            <a:picLocks noChangeAspect="1" noChangeArrowheads="1"/>
          </p:cNvPicPr>
          <p:nvPr/>
        </p:nvPicPr>
        <p:blipFill>
          <a:blip r:embed="rId3" cstate="print"/>
          <a:srcRect/>
          <a:stretch>
            <a:fillRect/>
          </a:stretch>
        </p:blipFill>
        <p:spPr bwMode="auto">
          <a:xfrm>
            <a:off x="1676400" y="2971800"/>
            <a:ext cx="5638800" cy="3244850"/>
          </a:xfrm>
          <a:prstGeom prst="rect">
            <a:avLst/>
          </a:prstGeom>
          <a:noFill/>
          <a:ln w="9525">
            <a:noFill/>
            <a:miter lim="800000"/>
            <a:headEnd/>
            <a:tailEnd/>
          </a:ln>
        </p:spPr>
      </p:pic>
      <p:pic>
        <p:nvPicPr>
          <p:cNvPr id="7" name="Picture 6" descr="G616425603650.JPG"/>
          <p:cNvPicPr>
            <a:picLocks noChangeAspect="1"/>
          </p:cNvPicPr>
          <p:nvPr/>
        </p:nvPicPr>
        <p:blipFill>
          <a:blip r:embed="rId4" cstate="print"/>
          <a:srcRect/>
          <a:stretch>
            <a:fillRect/>
          </a:stretch>
        </p:blipFill>
        <p:spPr bwMode="auto">
          <a:xfrm>
            <a:off x="1676400" y="2997200"/>
            <a:ext cx="1924050" cy="3200400"/>
          </a:xfrm>
          <a:prstGeom prst="rect">
            <a:avLst/>
          </a:prstGeom>
          <a:noFill/>
          <a:ln w="9525">
            <a:noFill/>
            <a:miter lim="800000"/>
            <a:headEnd/>
            <a:tailEnd/>
          </a:ln>
        </p:spPr>
      </p:pic>
      <p:pic>
        <p:nvPicPr>
          <p:cNvPr id="9" name="Picture 2"/>
          <p:cNvPicPr>
            <a:picLocks noChangeAspect="1" noChangeArrowheads="1"/>
          </p:cNvPicPr>
          <p:nvPr/>
        </p:nvPicPr>
        <p:blipFill>
          <a:blip r:embed="rId5" cstate="print"/>
          <a:srcRect/>
          <a:stretch>
            <a:fillRect/>
          </a:stretch>
        </p:blipFill>
        <p:spPr bwMode="auto">
          <a:xfrm>
            <a:off x="1676400" y="2971800"/>
            <a:ext cx="1981200" cy="3255289"/>
          </a:xfrm>
          <a:prstGeom prst="rect">
            <a:avLst/>
          </a:prstGeom>
          <a:noFill/>
          <a:ln w="9525">
            <a:noFill/>
            <a:miter lim="800000"/>
            <a:headEnd/>
            <a:tailEnd/>
          </a:ln>
        </p:spPr>
      </p:pic>
      <p:pic>
        <p:nvPicPr>
          <p:cNvPr id="10" name="Picture 4" descr="PBCA 3 Logo"/>
          <p:cNvPicPr>
            <a:picLocks noChangeAspect="1" noChangeArrowheads="1"/>
          </p:cNvPicPr>
          <p:nvPr/>
        </p:nvPicPr>
        <p:blipFill>
          <a:blip r:embed="rId6"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40765531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dissolve">
                                      <p:cBhvr>
                                        <p:cTn id="7" dur="500"/>
                                        <p:tgtEl>
                                          <p:spTgt spid="23556"/>
                                        </p:tgtEl>
                                      </p:cBhvr>
                                    </p:animEffect>
                                  </p:childTnLst>
                                  <p:subTnLst>
                                    <p:audio>
                                      <p:cMediaNode>
                                        <p:cTn display="0" masterRel="sameClick">
                                          <p:stCondLst>
                                            <p:cond evt="begin" delay="0">
                                              <p:tn val="5"/>
                                            </p:cond>
                                          </p:stCondLst>
                                          <p:endCondLst>
                                            <p:cond evt="onStopAudio" delay="0">
                                              <p:tgtEl>
                                                <p:sldTgt/>
                                              </p:tgtEl>
                                            </p:cond>
                                          </p:endCondLst>
                                        </p:cTn>
                                        <p:tgtEl>
                                          <p:sndTgt r:embed="rId2" name="glass.wav"/>
                                        </p:tgtEl>
                                      </p:cMediaNode>
                                    </p:audio>
                                  </p:sub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 calcmode="lin" valueType="num">
                                      <p:cBhvr>
                                        <p:cTn id="12" dur="1000" fill="hold"/>
                                        <p:tgtEl>
                                          <p:spTgt spid="17411">
                                            <p:txEl>
                                              <p:pRg st="0" end="0"/>
                                            </p:txEl>
                                          </p:spTgt>
                                        </p:tgtEl>
                                        <p:attrNameLst>
                                          <p:attrName>ppt_w</p:attrName>
                                        </p:attrNameLst>
                                      </p:cBhvr>
                                      <p:tavLst>
                                        <p:tav tm="0">
                                          <p:val>
                                            <p:strVal val="#ppt_w*0.70"/>
                                          </p:val>
                                        </p:tav>
                                        <p:tav tm="100000">
                                          <p:val>
                                            <p:strVal val="#ppt_w"/>
                                          </p:val>
                                        </p:tav>
                                      </p:tavLst>
                                    </p:anim>
                                    <p:anim calcmode="lin" valueType="num">
                                      <p:cBhvr>
                                        <p:cTn id="13" dur="1000" fill="hold"/>
                                        <p:tgtEl>
                                          <p:spTgt spid="17411">
                                            <p:txEl>
                                              <p:pRg st="0" end="0"/>
                                            </p:txEl>
                                          </p:spTgt>
                                        </p:tgtEl>
                                        <p:attrNameLst>
                                          <p:attrName>ppt_h</p:attrName>
                                        </p:attrNameLst>
                                      </p:cBhvr>
                                      <p:tavLst>
                                        <p:tav tm="0">
                                          <p:val>
                                            <p:strVal val="#ppt_h"/>
                                          </p:val>
                                        </p:tav>
                                        <p:tav tm="100000">
                                          <p:val>
                                            <p:strVal val="#ppt_h"/>
                                          </p:val>
                                        </p:tav>
                                      </p:tavLst>
                                    </p:anim>
                                    <p:animEffect transition="in" filter="fade">
                                      <p:cBhvr>
                                        <p:cTn id="14" dur="1000"/>
                                        <p:tgtEl>
                                          <p:spTgt spid="17411">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pPr algn="ctr"/>
            <a:r>
              <a:rPr lang="en-US" dirty="0"/>
              <a:t> </a:t>
            </a:r>
            <a:r>
              <a:rPr lang="en-US" dirty="0">
                <a:solidFill>
                  <a:srgbClr val="C00000"/>
                </a:solidFill>
                <a:effectLst>
                  <a:outerShdw blurRad="38100" dist="38100" dir="2700000" algn="tl">
                    <a:srgbClr val="000000">
                      <a:alpha val="43137"/>
                    </a:srgbClr>
                  </a:outerShdw>
                </a:effectLst>
              </a:rPr>
              <a:t>Is this your ID ?</a:t>
            </a:r>
          </a:p>
        </p:txBody>
      </p:sp>
      <p:pic>
        <p:nvPicPr>
          <p:cNvPr id="5122" name="Picture 2"/>
          <p:cNvPicPr>
            <a:picLocks noGrp="1" noChangeAspect="1" noChangeArrowheads="1"/>
          </p:cNvPicPr>
          <p:nvPr>
            <p:ph idx="1"/>
          </p:nvPr>
        </p:nvPicPr>
        <p:blipFill>
          <a:blip r:embed="rId2" cstate="print"/>
          <a:srcRect/>
          <a:stretch>
            <a:fillRect/>
          </a:stretch>
        </p:blipFill>
        <p:spPr bwMode="auto">
          <a:xfrm>
            <a:off x="1219200" y="2057400"/>
            <a:ext cx="6491635" cy="3143724"/>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A6C271D1-A4D2-4C99-8690-182696B07A8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37</a:t>
            </a:fld>
            <a:endParaRPr lang="en-US" dirty="0"/>
          </a:p>
        </p:txBody>
      </p:sp>
      <p:sp>
        <p:nvSpPr>
          <p:cNvPr id="8" name="TextBox 7"/>
          <p:cNvSpPr txBox="1"/>
          <p:nvPr/>
        </p:nvSpPr>
        <p:spPr>
          <a:xfrm>
            <a:off x="990600" y="5410200"/>
            <a:ext cx="6934200" cy="830997"/>
          </a:xfrm>
          <a:prstGeom prst="rect">
            <a:avLst/>
          </a:prstGeom>
          <a:noFill/>
        </p:spPr>
        <p:txBody>
          <a:bodyPr wrap="square" rtlCol="0">
            <a:spAutoFit/>
          </a:bodyPr>
          <a:lstStyle/>
          <a:p>
            <a:pPr algn="ctr"/>
            <a:r>
              <a:rPr lang="en-US" dirty="0"/>
              <a:t>Examples of Fake/False ID’s and Fraudulent Credit Cards Confiscated from </a:t>
            </a:r>
            <a:r>
              <a:rPr lang="en-US" dirty="0" err="1"/>
              <a:t>Markia</a:t>
            </a:r>
            <a:r>
              <a:rPr lang="en-US" dirty="0"/>
              <a:t> Williams</a:t>
            </a:r>
          </a:p>
        </p:txBody>
      </p:sp>
      <p:pic>
        <p:nvPicPr>
          <p:cNvPr id="9"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1397670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strVal val="#ppt_w*0.70"/>
                                          </p:val>
                                        </p:tav>
                                        <p:tav tm="100000">
                                          <p:val>
                                            <p:strVal val="#ppt_w"/>
                                          </p:val>
                                        </p:tav>
                                      </p:tavLst>
                                    </p:anim>
                                    <p:anim calcmode="lin" valueType="num">
                                      <p:cBhvr>
                                        <p:cTn id="8" dur="1000" fill="hold"/>
                                        <p:tgtEl>
                                          <p:spTgt spid="5122"/>
                                        </p:tgtEl>
                                        <p:attrNameLst>
                                          <p:attrName>ppt_h</p:attrName>
                                        </p:attrNameLst>
                                      </p:cBhvr>
                                      <p:tavLst>
                                        <p:tav tm="0">
                                          <p:val>
                                            <p:strVal val="#ppt_h"/>
                                          </p:val>
                                        </p:tav>
                                        <p:tav tm="100000">
                                          <p:val>
                                            <p:strVal val="#ppt_h"/>
                                          </p:val>
                                        </p:tav>
                                      </p:tavLst>
                                    </p:anim>
                                    <p:animEffect transition="in" filter="fade">
                                      <p:cBhvr>
                                        <p:cTn id="9" dur="10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to="" calcmode="lin" valueType="num">
                                      <p:cBhvr>
                                        <p:cTn id="14"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305800" cy="1143000"/>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The New ID Theft…</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 Fraudulent IRS Tax Filing</a:t>
            </a:r>
          </a:p>
        </p:txBody>
      </p:sp>
      <p:sp>
        <p:nvSpPr>
          <p:cNvPr id="3" name="Date Placeholder 2"/>
          <p:cNvSpPr>
            <a:spLocks noGrp="1"/>
          </p:cNvSpPr>
          <p:nvPr>
            <p:ph type="dt" sz="half" idx="10"/>
          </p:nvPr>
        </p:nvSpPr>
        <p:spPr/>
        <p:txBody>
          <a:bodyPr/>
          <a:lstStyle/>
          <a:p>
            <a:pPr>
              <a:defRPr/>
            </a:pPr>
            <a:fld id="{ECB21999-0D1A-44AB-8D11-612EF35E2C01}" type="datetime1">
              <a:rPr lang="en-US" smtClean="0"/>
              <a:pPr>
                <a:defRPr/>
              </a:pPr>
              <a:t>11/16/16</a:t>
            </a:fld>
            <a:endParaRPr lang="en-US" dirty="0"/>
          </a:p>
        </p:txBody>
      </p:sp>
      <p:sp>
        <p:nvSpPr>
          <p:cNvPr id="4" name="Footer Placeholder 3"/>
          <p:cNvSpPr>
            <a:spLocks noGrp="1"/>
          </p:cNvSpPr>
          <p:nvPr>
            <p:ph type="ftr" sz="quarter" idx="11"/>
          </p:nvPr>
        </p:nvSpPr>
        <p:spPr>
          <a:xfrm>
            <a:off x="3124200" y="6184755"/>
            <a:ext cx="2895600" cy="365125"/>
          </a:xfrm>
        </p:spPr>
        <p:txBody>
          <a:bodyPr/>
          <a:lstStyle/>
          <a:p>
            <a:pPr>
              <a:defRPr/>
            </a:pPr>
            <a:r>
              <a:rPr lang="en-US" dirty="0"/>
              <a:t>Identity Theft Effects You! </a:t>
            </a:r>
          </a:p>
        </p:txBody>
      </p:sp>
      <p:sp>
        <p:nvSpPr>
          <p:cNvPr id="5" name="Slide Number Placeholder 4"/>
          <p:cNvSpPr>
            <a:spLocks noGrp="1"/>
          </p:cNvSpPr>
          <p:nvPr>
            <p:ph type="sldNum" sz="quarter" idx="12"/>
          </p:nvPr>
        </p:nvSpPr>
        <p:spPr/>
        <p:txBody>
          <a:bodyPr/>
          <a:lstStyle/>
          <a:p>
            <a:pPr>
              <a:defRPr/>
            </a:pPr>
            <a:fld id="{A970E0D5-49A6-4B50-9663-BD6F543FCA53}" type="slidenum">
              <a:rPr lang="en-US" smtClean="0"/>
              <a:pPr>
                <a:defRPr/>
              </a:pPr>
              <a:t>38</a:t>
            </a:fld>
            <a:endParaRPr lang="en-US" dirty="0"/>
          </a:p>
        </p:txBody>
      </p:sp>
      <p:sp>
        <p:nvSpPr>
          <p:cNvPr id="6" name="Rectangle 5"/>
          <p:cNvSpPr/>
          <p:nvPr/>
        </p:nvSpPr>
        <p:spPr>
          <a:xfrm>
            <a:off x="381000" y="2743200"/>
            <a:ext cx="8305800" cy="2862322"/>
          </a:xfrm>
          <a:prstGeom prst="rect">
            <a:avLst/>
          </a:prstGeom>
        </p:spPr>
        <p:txBody>
          <a:bodyPr wrap="square">
            <a:spAutoFit/>
          </a:bodyPr>
          <a:lstStyle/>
          <a:p>
            <a:r>
              <a:rPr lang="en-US" sz="2000" b="1" dirty="0"/>
              <a:t>Tax Fraud</a:t>
            </a:r>
            <a:r>
              <a:rPr lang="en-US" sz="2000" dirty="0"/>
              <a:t>:	When someone uses your information to file a fraudulent tax return, he or she is looking to get your tax refund. </a:t>
            </a:r>
          </a:p>
          <a:p>
            <a:endParaRPr lang="en-US" sz="2000" dirty="0"/>
          </a:p>
          <a:p>
            <a:r>
              <a:rPr lang="en-US" sz="2000" dirty="0"/>
              <a:t>You'll want to work with the IRS as soon as you discover the identity theft to ensure that your actual return is processed as quickly as possible.</a:t>
            </a:r>
          </a:p>
          <a:p>
            <a:endParaRPr lang="en-US" sz="2000" dirty="0"/>
          </a:p>
          <a:p>
            <a:r>
              <a:rPr lang="en-US" sz="2000" dirty="0"/>
              <a:t>In many cases, when someone files a tax return using your Social Security number, you won’t find out until after the second return is filed. The second return could be from you or the person who has stolen your information.</a:t>
            </a:r>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21029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996186"/>
            <a:ext cx="8305800" cy="1143000"/>
          </a:xfrm>
        </p:spPr>
        <p:txBody>
          <a:bodyPr/>
          <a:lstStyle/>
          <a:p>
            <a:pPr algn="ctr"/>
            <a:r>
              <a:rPr lang="en-US" dirty="0">
                <a:solidFill>
                  <a:srgbClr val="C00000"/>
                </a:solidFill>
                <a:effectLst>
                  <a:outerShdw blurRad="38100" dist="38100" dir="2700000" algn="tl">
                    <a:srgbClr val="000000">
                      <a:alpha val="43137"/>
                    </a:srgbClr>
                  </a:outerShdw>
                </a:effectLst>
              </a:rPr>
              <a:t>When Will You Know… ?</a:t>
            </a:r>
          </a:p>
        </p:txBody>
      </p:sp>
      <p:sp>
        <p:nvSpPr>
          <p:cNvPr id="3" name="Date Placeholder 2"/>
          <p:cNvSpPr>
            <a:spLocks noGrp="1"/>
          </p:cNvSpPr>
          <p:nvPr>
            <p:ph type="dt" sz="half" idx="10"/>
          </p:nvPr>
        </p:nvSpPr>
        <p:spPr/>
        <p:txBody>
          <a:bodyPr/>
          <a:lstStyle/>
          <a:p>
            <a:pPr>
              <a:defRPr/>
            </a:pPr>
            <a:fld id="{ECB21999-0D1A-44AB-8D11-612EF35E2C01}" type="datetime1">
              <a:rPr lang="en-US" smtClean="0"/>
              <a:pPr>
                <a:defRPr/>
              </a:pPr>
              <a:t>11/16/16</a:t>
            </a:fld>
            <a:endParaRPr lang="en-US" dirty="0"/>
          </a:p>
        </p:txBody>
      </p:sp>
      <p:sp>
        <p:nvSpPr>
          <p:cNvPr id="4" name="Footer Placeholder 3"/>
          <p:cNvSpPr>
            <a:spLocks noGrp="1"/>
          </p:cNvSpPr>
          <p:nvPr>
            <p:ph type="ftr" sz="quarter" idx="11"/>
          </p:nvPr>
        </p:nvSpPr>
        <p:spPr>
          <a:xfrm>
            <a:off x="3124200" y="6175519"/>
            <a:ext cx="2895600" cy="365125"/>
          </a:xfrm>
        </p:spPr>
        <p:txBody>
          <a:bodyPr/>
          <a:lstStyle/>
          <a:p>
            <a:pPr>
              <a:defRPr/>
            </a:pPr>
            <a:r>
              <a:rPr lang="en-US"/>
              <a:t>Identity Theft Effects You! </a:t>
            </a:r>
          </a:p>
        </p:txBody>
      </p:sp>
      <p:sp>
        <p:nvSpPr>
          <p:cNvPr id="5" name="Slide Number Placeholder 4"/>
          <p:cNvSpPr>
            <a:spLocks noGrp="1"/>
          </p:cNvSpPr>
          <p:nvPr>
            <p:ph type="sldNum" sz="quarter" idx="12"/>
          </p:nvPr>
        </p:nvSpPr>
        <p:spPr/>
        <p:txBody>
          <a:bodyPr/>
          <a:lstStyle/>
          <a:p>
            <a:pPr>
              <a:defRPr/>
            </a:pPr>
            <a:fld id="{A970E0D5-49A6-4B50-9663-BD6F543FCA53}" type="slidenum">
              <a:rPr lang="en-US" smtClean="0"/>
              <a:pPr>
                <a:defRPr/>
              </a:pPr>
              <a:t>39</a:t>
            </a:fld>
            <a:endParaRPr lang="en-US" dirty="0"/>
          </a:p>
        </p:txBody>
      </p:sp>
      <p:sp>
        <p:nvSpPr>
          <p:cNvPr id="6" name="Rectangle 5"/>
          <p:cNvSpPr/>
          <p:nvPr/>
        </p:nvSpPr>
        <p:spPr>
          <a:xfrm>
            <a:off x="533400" y="2209800"/>
            <a:ext cx="8305800" cy="2862322"/>
          </a:xfrm>
          <a:prstGeom prst="rect">
            <a:avLst/>
          </a:prstGeom>
        </p:spPr>
        <p:txBody>
          <a:bodyPr wrap="square">
            <a:spAutoFit/>
          </a:bodyPr>
          <a:lstStyle/>
          <a:p>
            <a:endParaRPr lang="en-US" sz="2000" dirty="0"/>
          </a:p>
          <a:p>
            <a:r>
              <a:rPr lang="en-US" sz="2000" dirty="0"/>
              <a:t>When the IRS receives two different returns with the same Social Security number, the second return filed will be rejected if you e-filed or if you paper-filed you’ll get a written notice that explains that a return has already been filed if you paper filed your return. </a:t>
            </a:r>
          </a:p>
          <a:p>
            <a:endParaRPr lang="en-US" sz="2000" dirty="0"/>
          </a:p>
          <a:p>
            <a:endParaRPr lang="en-US" sz="2000" dirty="0"/>
          </a:p>
          <a:p>
            <a:r>
              <a:rPr lang="en-US" sz="2000" dirty="0"/>
              <a:t>Even if you don’t get a letter from the IRS but suspect a fraudulent return has been filed with your information, you can still take action!</a:t>
            </a:r>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6492250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title"/>
          </p:nvPr>
        </p:nvSpPr>
        <p:spPr>
          <a:xfrm>
            <a:off x="552450" y="647700"/>
            <a:ext cx="8229600" cy="89535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Identity Theft Is…</a:t>
            </a:r>
          </a:p>
        </p:txBody>
      </p:sp>
      <p:sp>
        <p:nvSpPr>
          <p:cNvPr id="14339" name="Rectangle 7"/>
          <p:cNvSpPr>
            <a:spLocks noGrp="1" noChangeArrowheads="1"/>
          </p:cNvSpPr>
          <p:nvPr>
            <p:ph idx="1"/>
          </p:nvPr>
        </p:nvSpPr>
        <p:spPr>
          <a:xfrm>
            <a:off x="838200" y="1752600"/>
            <a:ext cx="7391400" cy="4114800"/>
          </a:xfrm>
        </p:spPr>
        <p:txBody>
          <a:bodyPr>
            <a:normAutofit fontScale="92500"/>
          </a:bodyPr>
          <a:lstStyle/>
          <a:p>
            <a:pPr algn="ctr" eaLnBrk="1" hangingPunct="1"/>
            <a:endParaRPr lang="en-US" dirty="0"/>
          </a:p>
          <a:p>
            <a:pPr algn="ctr" eaLnBrk="1" hangingPunct="1"/>
            <a:r>
              <a:rPr lang="en-US" dirty="0"/>
              <a:t>When a person knowingly transfers or uses, without lawful authority, a means of identification of another person with the intent to commit, or to aid or abet, any unlawful activity that constitutes a violation of Federal law, or that constitutes a felony under any applicable State or local law.</a:t>
            </a:r>
          </a:p>
        </p:txBody>
      </p:sp>
      <p:sp>
        <p:nvSpPr>
          <p:cNvPr id="4" name="Date Placeholder 3"/>
          <p:cNvSpPr>
            <a:spLocks noGrp="1"/>
          </p:cNvSpPr>
          <p:nvPr>
            <p:ph type="dt" sz="half" idx="10"/>
          </p:nvPr>
        </p:nvSpPr>
        <p:spPr/>
        <p:txBody>
          <a:bodyPr/>
          <a:lstStyle/>
          <a:p>
            <a:pPr>
              <a:defRPr/>
            </a:pPr>
            <a:fld id="{16036280-5C47-468F-A34F-66F563A659AB}"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4</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1266094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 calcmode="lin" valueType="num">
                                      <p:cBhvr>
                                        <p:cTn id="7" dur="1000" fill="hold"/>
                                        <p:tgtEl>
                                          <p:spTgt spid="1433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1433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1433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997345"/>
            <a:ext cx="8305800" cy="1143000"/>
          </a:xfrm>
        </p:spPr>
        <p:txBody>
          <a:bodyPr>
            <a:normAutofit/>
          </a:bodyPr>
          <a:lstStyle/>
          <a:p>
            <a:pPr algn="ctr"/>
            <a:r>
              <a:rPr lang="en-US" dirty="0">
                <a:solidFill>
                  <a:srgbClr val="C00000"/>
                </a:solidFill>
                <a:effectLst>
                  <a:outerShdw blurRad="38100" dist="38100" dir="2700000" algn="tl">
                    <a:srgbClr val="000000">
                      <a:alpha val="43137"/>
                    </a:srgbClr>
                  </a:outerShdw>
                </a:effectLst>
              </a:rPr>
              <a:t>You Should Take Action Quickly!!</a:t>
            </a:r>
          </a:p>
        </p:txBody>
      </p:sp>
      <p:sp>
        <p:nvSpPr>
          <p:cNvPr id="3" name="Date Placeholder 2"/>
          <p:cNvSpPr>
            <a:spLocks noGrp="1"/>
          </p:cNvSpPr>
          <p:nvPr>
            <p:ph type="dt" sz="half" idx="10"/>
          </p:nvPr>
        </p:nvSpPr>
        <p:spPr/>
        <p:txBody>
          <a:bodyPr/>
          <a:lstStyle/>
          <a:p>
            <a:pPr>
              <a:defRPr/>
            </a:pPr>
            <a:fld id="{ECB21999-0D1A-44AB-8D11-612EF35E2C01}" type="datetime1">
              <a:rPr lang="en-US" smtClean="0"/>
              <a:pPr>
                <a:defRPr/>
              </a:pPr>
              <a:t>11/16/16</a:t>
            </a:fld>
            <a:endParaRPr lang="en-US" dirty="0"/>
          </a:p>
        </p:txBody>
      </p:sp>
      <p:sp>
        <p:nvSpPr>
          <p:cNvPr id="4" name="Footer Placeholder 3"/>
          <p:cNvSpPr>
            <a:spLocks noGrp="1"/>
          </p:cNvSpPr>
          <p:nvPr>
            <p:ph type="ftr" sz="quarter" idx="11"/>
          </p:nvPr>
        </p:nvSpPr>
        <p:spPr>
          <a:xfrm>
            <a:off x="3124200" y="6173787"/>
            <a:ext cx="2895600" cy="365125"/>
          </a:xfrm>
        </p:spPr>
        <p:txBody>
          <a:bodyPr/>
          <a:lstStyle/>
          <a:p>
            <a:pPr>
              <a:defRPr/>
            </a:pPr>
            <a:r>
              <a:rPr lang="en-US"/>
              <a:t>Identity Theft Effects You! </a:t>
            </a:r>
          </a:p>
        </p:txBody>
      </p:sp>
      <p:sp>
        <p:nvSpPr>
          <p:cNvPr id="5" name="Slide Number Placeholder 4"/>
          <p:cNvSpPr>
            <a:spLocks noGrp="1"/>
          </p:cNvSpPr>
          <p:nvPr>
            <p:ph type="sldNum" sz="quarter" idx="12"/>
          </p:nvPr>
        </p:nvSpPr>
        <p:spPr/>
        <p:txBody>
          <a:bodyPr/>
          <a:lstStyle/>
          <a:p>
            <a:pPr>
              <a:defRPr/>
            </a:pPr>
            <a:fld id="{A970E0D5-49A6-4B50-9663-BD6F543FCA53}" type="slidenum">
              <a:rPr lang="en-US" smtClean="0"/>
              <a:pPr>
                <a:defRPr/>
              </a:pPr>
              <a:t>40</a:t>
            </a:fld>
            <a:endParaRPr lang="en-US" dirty="0"/>
          </a:p>
        </p:txBody>
      </p:sp>
      <p:sp>
        <p:nvSpPr>
          <p:cNvPr id="6" name="Rectangle 5"/>
          <p:cNvSpPr/>
          <p:nvPr/>
        </p:nvSpPr>
        <p:spPr>
          <a:xfrm>
            <a:off x="762000" y="2786975"/>
            <a:ext cx="7696200" cy="3293209"/>
          </a:xfrm>
          <a:prstGeom prst="rect">
            <a:avLst/>
          </a:prstGeom>
        </p:spPr>
        <p:txBody>
          <a:bodyPr wrap="square">
            <a:spAutoFit/>
          </a:bodyPr>
          <a:lstStyle/>
          <a:p>
            <a:r>
              <a:rPr lang="en-US" b="1" dirty="0"/>
              <a:t>IRS Form 14039:</a:t>
            </a:r>
          </a:p>
          <a:p>
            <a:r>
              <a:rPr lang="en-US" b="1" dirty="0"/>
              <a:t> </a:t>
            </a:r>
            <a:r>
              <a:rPr lang="en-US" sz="2000" dirty="0"/>
              <a:t>When</a:t>
            </a:r>
            <a:r>
              <a:rPr lang="en-US" dirty="0"/>
              <a:t> </a:t>
            </a:r>
            <a:r>
              <a:rPr lang="en-US" sz="2000" dirty="0"/>
              <a:t>you discover another a tax return has been filed with your Social Security number, you’ll use IRS Form 14039 to alert the IRS. </a:t>
            </a:r>
          </a:p>
          <a:p>
            <a:endParaRPr lang="en-US" sz="2000" dirty="0"/>
          </a:p>
          <a:p>
            <a:r>
              <a:rPr lang="en-US" sz="2000" dirty="0"/>
              <a:t>When you complete this form, you’ll indicate that someone has stolen your identity and it has affected your tax account since they have filed a return using your identifying information. </a:t>
            </a:r>
          </a:p>
          <a:p>
            <a:endParaRPr lang="en-US" sz="2000" dirty="0"/>
          </a:p>
          <a:p>
            <a:r>
              <a:rPr lang="en-US" sz="2000" dirty="0"/>
              <a:t>You’ll also provide information about the tax year affected and the last return you filed prior to the identity theft.</a:t>
            </a:r>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5147615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1021"/>
            <a:ext cx="8229600" cy="1143000"/>
          </a:xfrm>
        </p:spPr>
        <p:txBody>
          <a:bodyPr>
            <a:normAutofit/>
          </a:bodyPr>
          <a:lstStyle/>
          <a:p>
            <a:r>
              <a:rPr lang="en-US" dirty="0">
                <a:solidFill>
                  <a:srgbClr val="C00000"/>
                </a:solidFill>
                <a:effectLst>
                  <a:outerShdw blurRad="38100" dist="38100" dir="2700000" algn="tl">
                    <a:srgbClr val="000000">
                      <a:alpha val="43137"/>
                    </a:srgbClr>
                  </a:outerShdw>
                </a:effectLst>
              </a:rPr>
              <a:t>Tax Refund Fraud ?</a:t>
            </a:r>
          </a:p>
        </p:txBody>
      </p:sp>
      <p:sp>
        <p:nvSpPr>
          <p:cNvPr id="3" name="Content Placeholder 2"/>
          <p:cNvSpPr>
            <a:spLocks noGrp="1"/>
          </p:cNvSpPr>
          <p:nvPr>
            <p:ph idx="1"/>
          </p:nvPr>
        </p:nvSpPr>
        <p:spPr>
          <a:xfrm>
            <a:off x="457200" y="2180921"/>
            <a:ext cx="8229600" cy="4525963"/>
          </a:xfrm>
        </p:spPr>
        <p:txBody>
          <a:bodyPr>
            <a:normAutofit/>
          </a:bodyPr>
          <a:lstStyle/>
          <a:p>
            <a:r>
              <a:rPr lang="en-US" sz="2000" dirty="0"/>
              <a:t>If you are a victim, you will be notified by the IRS via Notice or a Letter.  The IRS “</a:t>
            </a:r>
            <a:r>
              <a:rPr lang="en-US" sz="2000" b="1" dirty="0"/>
              <a:t>does not” </a:t>
            </a:r>
            <a:r>
              <a:rPr lang="en-US" sz="2000" dirty="0"/>
              <a:t>contact taxpayers by email to request personal or financial information!</a:t>
            </a:r>
          </a:p>
          <a:p>
            <a:r>
              <a:rPr lang="en-US" sz="2000" dirty="0"/>
              <a:t>Respond immediately to any IRS Notice and call the number provided on the notice.</a:t>
            </a:r>
          </a:p>
          <a:p>
            <a:r>
              <a:rPr lang="en-US" sz="2000" dirty="0"/>
              <a:t>Continue to pay your taxes or file your tax return!</a:t>
            </a:r>
          </a:p>
          <a:p>
            <a:r>
              <a:rPr lang="en-US" sz="2000" dirty="0"/>
              <a:t>You Must first fill out a IRS form 4506 (requesting a copy of the Tax return on file)  this will give you access to the fraudulent IRS tax return, if you do not, the IRS will not give it to you once the 14039 report is filed.</a:t>
            </a:r>
          </a:p>
          <a:p>
            <a:pPr>
              <a:buNone/>
            </a:pPr>
            <a:endParaRPr lang="en-US" sz="2000" dirty="0"/>
          </a:p>
          <a:p>
            <a:r>
              <a:rPr lang="en-US" sz="2000" dirty="0"/>
              <a:t>Then file a IRS form 14039 (ID theft Affidavit)</a:t>
            </a:r>
          </a:p>
        </p:txBody>
      </p:sp>
      <p:sp>
        <p:nvSpPr>
          <p:cNvPr id="4" name="Date Placeholder 3"/>
          <p:cNvSpPr>
            <a:spLocks noGrp="1"/>
          </p:cNvSpPr>
          <p:nvPr>
            <p:ph type="dt" sz="half" idx="10"/>
          </p:nvPr>
        </p:nvSpPr>
        <p:spPr/>
        <p:txBody>
          <a:bodyPr/>
          <a:lstStyle/>
          <a:p>
            <a:pPr>
              <a:defRPr/>
            </a:pPr>
            <a:fld id="{A6C271D1-A4D2-4C99-8690-182696B07A82}" type="datetime1">
              <a:rPr lang="en-US" smtClean="0"/>
              <a:pPr>
                <a:defRPr/>
              </a:pPr>
              <a:t>11/16/16</a:t>
            </a:fld>
            <a:endParaRPr lang="en-US" dirty="0"/>
          </a:p>
        </p:txBody>
      </p:sp>
      <p:sp>
        <p:nvSpPr>
          <p:cNvPr id="5" name="Footer Placeholder 4"/>
          <p:cNvSpPr>
            <a:spLocks noGrp="1"/>
          </p:cNvSpPr>
          <p:nvPr>
            <p:ph type="ftr" sz="quarter" idx="11"/>
          </p:nvPr>
        </p:nvSpPr>
        <p:spPr>
          <a:xfrm>
            <a:off x="3124200" y="6177134"/>
            <a:ext cx="2895600" cy="365125"/>
          </a:xfrm>
        </p:spPr>
        <p:txBody>
          <a:bodyPr/>
          <a:lstStyle/>
          <a:p>
            <a:pPr>
              <a:defRPr/>
            </a:pPr>
            <a:r>
              <a:rPr lang="en-US" dirty="0"/>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41</a:t>
            </a:fld>
            <a:endParaRPr lang="en-US" dirty="0"/>
          </a:p>
        </p:txBody>
      </p:sp>
    </p:spTree>
    <p:extLst>
      <p:ext uri="{BB962C8B-B14F-4D97-AF65-F5344CB8AC3E}">
        <p14:creationId xmlns:p14="http://schemas.microsoft.com/office/powerpoint/2010/main" val="9686643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randombar(horizont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14694"/>
            <a:ext cx="8305800" cy="1143000"/>
          </a:xfrm>
        </p:spPr>
        <p:txBody>
          <a:bodyPr/>
          <a:lstStyle/>
          <a:p>
            <a:pPr algn="ctr"/>
            <a:r>
              <a:rPr lang="en-US" dirty="0">
                <a:solidFill>
                  <a:srgbClr val="C00000"/>
                </a:solidFill>
                <a:effectLst>
                  <a:outerShdw blurRad="38100" dist="38100" dir="2700000" algn="tl">
                    <a:srgbClr val="000000">
                      <a:alpha val="43137"/>
                    </a:srgbClr>
                  </a:outerShdw>
                </a:effectLst>
              </a:rPr>
              <a:t>Sending Form 14039</a:t>
            </a:r>
          </a:p>
        </p:txBody>
      </p:sp>
      <p:sp>
        <p:nvSpPr>
          <p:cNvPr id="3" name="Date Placeholder 2"/>
          <p:cNvSpPr>
            <a:spLocks noGrp="1"/>
          </p:cNvSpPr>
          <p:nvPr>
            <p:ph type="dt" sz="half" idx="10"/>
          </p:nvPr>
        </p:nvSpPr>
        <p:spPr/>
        <p:txBody>
          <a:bodyPr/>
          <a:lstStyle/>
          <a:p>
            <a:pPr>
              <a:defRPr/>
            </a:pPr>
            <a:fld id="{ECB21999-0D1A-44AB-8D11-612EF35E2C01}" type="datetime1">
              <a:rPr lang="en-US" smtClean="0"/>
              <a:pPr>
                <a:defRPr/>
              </a:pPr>
              <a:t>11/16/16</a:t>
            </a:fld>
            <a:endParaRPr lang="en-US" dirty="0"/>
          </a:p>
        </p:txBody>
      </p:sp>
      <p:sp>
        <p:nvSpPr>
          <p:cNvPr id="4" name="Footer Placeholder 3"/>
          <p:cNvSpPr>
            <a:spLocks noGrp="1"/>
          </p:cNvSpPr>
          <p:nvPr>
            <p:ph type="ftr" sz="quarter" idx="11"/>
          </p:nvPr>
        </p:nvSpPr>
        <p:spPr>
          <a:xfrm>
            <a:off x="3124200" y="6173787"/>
            <a:ext cx="2895600" cy="365125"/>
          </a:xfrm>
        </p:spPr>
        <p:txBody>
          <a:bodyPr/>
          <a:lstStyle/>
          <a:p>
            <a:pPr>
              <a:defRPr/>
            </a:pPr>
            <a:r>
              <a:rPr lang="en-US" dirty="0"/>
              <a:t>Identity Theft Effects You! </a:t>
            </a:r>
          </a:p>
        </p:txBody>
      </p:sp>
      <p:sp>
        <p:nvSpPr>
          <p:cNvPr id="5" name="Slide Number Placeholder 4"/>
          <p:cNvSpPr>
            <a:spLocks noGrp="1"/>
          </p:cNvSpPr>
          <p:nvPr>
            <p:ph type="sldNum" sz="quarter" idx="12"/>
          </p:nvPr>
        </p:nvSpPr>
        <p:spPr/>
        <p:txBody>
          <a:bodyPr/>
          <a:lstStyle/>
          <a:p>
            <a:pPr>
              <a:defRPr/>
            </a:pPr>
            <a:fld id="{A970E0D5-49A6-4B50-9663-BD6F543FCA53}" type="slidenum">
              <a:rPr lang="en-US" smtClean="0"/>
              <a:pPr>
                <a:defRPr/>
              </a:pPr>
              <a:t>42</a:t>
            </a:fld>
            <a:endParaRPr lang="en-US" dirty="0"/>
          </a:p>
        </p:txBody>
      </p:sp>
      <p:sp>
        <p:nvSpPr>
          <p:cNvPr id="6" name="Rectangle 5"/>
          <p:cNvSpPr/>
          <p:nvPr/>
        </p:nvSpPr>
        <p:spPr>
          <a:xfrm>
            <a:off x="533400" y="2074049"/>
            <a:ext cx="8153400" cy="4647426"/>
          </a:xfrm>
          <a:prstGeom prst="rect">
            <a:avLst/>
          </a:prstGeom>
        </p:spPr>
        <p:txBody>
          <a:bodyPr wrap="square">
            <a:spAutoFit/>
          </a:bodyPr>
          <a:lstStyle/>
          <a:p>
            <a:r>
              <a:rPr lang="en-US" sz="2000" dirty="0"/>
              <a:t>After you complete the 4506 form, you should complete Form 14039, mail it to the IRS with a copy of your Social Security card and driver’s license. If you don’t have a driver’s license, you can substitute a U.S. Passport, military ID or other government-issued identification card.</a:t>
            </a:r>
          </a:p>
          <a:p>
            <a:endParaRPr lang="en-US" sz="2000" dirty="0"/>
          </a:p>
          <a:p>
            <a:r>
              <a:rPr lang="en-US" sz="2000" dirty="0"/>
              <a:t>If you received an IRS notice concerning the fraudulent return, include a copy of the notice. Mail the form and documents to the address shown in your notice.</a:t>
            </a:r>
          </a:p>
          <a:p>
            <a:endParaRPr lang="en-US" sz="2000" dirty="0"/>
          </a:p>
          <a:p>
            <a:r>
              <a:rPr lang="en-US" sz="2000" dirty="0"/>
              <a:t>If you did not receive an IRS notice, mail your documents to:</a:t>
            </a:r>
          </a:p>
          <a:p>
            <a:endParaRPr lang="en-US" dirty="0"/>
          </a:p>
          <a:p>
            <a:r>
              <a:rPr lang="en-US" dirty="0">
                <a:solidFill>
                  <a:schemeClr val="bg2">
                    <a:lumMod val="25000"/>
                  </a:schemeClr>
                </a:solidFill>
              </a:rPr>
              <a:t>Internal Revenue Service</a:t>
            </a:r>
          </a:p>
          <a:p>
            <a:r>
              <a:rPr lang="en-US" dirty="0">
                <a:solidFill>
                  <a:schemeClr val="bg2">
                    <a:lumMod val="25000"/>
                  </a:schemeClr>
                </a:solidFill>
              </a:rPr>
              <a:t>P.O. Box 9039</a:t>
            </a:r>
          </a:p>
          <a:p>
            <a:r>
              <a:rPr lang="en-US" dirty="0">
                <a:solidFill>
                  <a:schemeClr val="bg2">
                    <a:lumMod val="25000"/>
                  </a:schemeClr>
                </a:solidFill>
              </a:rPr>
              <a:t>Andover, MA 01810-0939</a:t>
            </a:r>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3990740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305800" cy="1143000"/>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Request for Identity Verification from the IRS</a:t>
            </a:r>
          </a:p>
        </p:txBody>
      </p:sp>
      <p:sp>
        <p:nvSpPr>
          <p:cNvPr id="3" name="Date Placeholder 2"/>
          <p:cNvSpPr>
            <a:spLocks noGrp="1"/>
          </p:cNvSpPr>
          <p:nvPr>
            <p:ph type="dt" sz="half" idx="10"/>
          </p:nvPr>
        </p:nvSpPr>
        <p:spPr/>
        <p:txBody>
          <a:bodyPr/>
          <a:lstStyle/>
          <a:p>
            <a:pPr>
              <a:defRPr/>
            </a:pPr>
            <a:fld id="{ECB21999-0D1A-44AB-8D11-612EF35E2C01}" type="datetime1">
              <a:rPr lang="en-US" smtClean="0"/>
              <a:pPr>
                <a:defRPr/>
              </a:pPr>
              <a:t>11/16/16</a:t>
            </a:fld>
            <a:endParaRPr lang="en-US" dirty="0"/>
          </a:p>
        </p:txBody>
      </p:sp>
      <p:sp>
        <p:nvSpPr>
          <p:cNvPr id="4" name="Footer Placeholder 3"/>
          <p:cNvSpPr>
            <a:spLocks noGrp="1"/>
          </p:cNvSpPr>
          <p:nvPr>
            <p:ph type="ftr" sz="quarter" idx="11"/>
          </p:nvPr>
        </p:nvSpPr>
        <p:spPr>
          <a:xfrm>
            <a:off x="3124200" y="6183514"/>
            <a:ext cx="2895600" cy="365125"/>
          </a:xfrm>
        </p:spPr>
        <p:txBody>
          <a:bodyPr/>
          <a:lstStyle/>
          <a:p>
            <a:pPr>
              <a:defRPr/>
            </a:pPr>
            <a:r>
              <a:rPr lang="en-US" dirty="0"/>
              <a:t>Identity Theft Effects You! </a:t>
            </a:r>
          </a:p>
        </p:txBody>
      </p:sp>
      <p:sp>
        <p:nvSpPr>
          <p:cNvPr id="5" name="Slide Number Placeholder 4"/>
          <p:cNvSpPr>
            <a:spLocks noGrp="1"/>
          </p:cNvSpPr>
          <p:nvPr>
            <p:ph type="sldNum" sz="quarter" idx="12"/>
          </p:nvPr>
        </p:nvSpPr>
        <p:spPr/>
        <p:txBody>
          <a:bodyPr/>
          <a:lstStyle/>
          <a:p>
            <a:pPr>
              <a:defRPr/>
            </a:pPr>
            <a:fld id="{A970E0D5-49A6-4B50-9663-BD6F543FCA53}" type="slidenum">
              <a:rPr lang="en-US" smtClean="0"/>
              <a:pPr>
                <a:defRPr/>
              </a:pPr>
              <a:t>43</a:t>
            </a:fld>
            <a:endParaRPr lang="en-US" dirty="0"/>
          </a:p>
        </p:txBody>
      </p:sp>
      <p:sp>
        <p:nvSpPr>
          <p:cNvPr id="6" name="Rectangle 5"/>
          <p:cNvSpPr/>
          <p:nvPr/>
        </p:nvSpPr>
        <p:spPr>
          <a:xfrm>
            <a:off x="228600" y="2195802"/>
            <a:ext cx="8458200" cy="4031873"/>
          </a:xfrm>
          <a:prstGeom prst="rect">
            <a:avLst/>
          </a:prstGeom>
          <a:solidFill>
            <a:schemeClr val="bg1"/>
          </a:solidFill>
        </p:spPr>
        <p:txBody>
          <a:bodyPr wrap="square">
            <a:spAutoFit/>
          </a:bodyPr>
          <a:lstStyle/>
          <a:p>
            <a:r>
              <a:rPr lang="en-US" sz="1600" dirty="0"/>
              <a:t>When the IRS stops a suspicious tax return filing, they may send a letter called "</a:t>
            </a:r>
            <a:r>
              <a:rPr lang="en-US" sz="1600" dirty="0">
                <a:solidFill>
                  <a:srgbClr val="C00000"/>
                </a:solidFill>
                <a:hlinkClick r:id="rId2"/>
              </a:rPr>
              <a:t>Letter 5071C</a:t>
            </a:r>
            <a:r>
              <a:rPr lang="en-US" sz="1600" dirty="0"/>
              <a:t>" asking that you verify your identity. It will include a couple ways to verify it: via a phone number or through the IRS's Identity Verification Service, </a:t>
            </a:r>
            <a:r>
              <a:rPr lang="en-US" sz="1600" dirty="0">
                <a:hlinkClick r:id="rId3"/>
              </a:rPr>
              <a:t>https://idverify.irs.gov</a:t>
            </a:r>
            <a:r>
              <a:rPr lang="en-US" sz="1600" dirty="0">
                <a:solidFill>
                  <a:schemeClr val="accent2">
                    <a:lumMod val="75000"/>
                  </a:schemeClr>
                </a:solidFill>
              </a:rPr>
              <a:t>.</a:t>
            </a:r>
          </a:p>
          <a:p>
            <a:endParaRPr lang="en-US" sz="1600" dirty="0"/>
          </a:p>
          <a:p>
            <a:r>
              <a:rPr lang="en-US" sz="1600" dirty="0"/>
              <a:t>This online service is the quickest method and will ask you multiple-choice questions to verify whether or not the tax return flagged for further identity verification was filed by you or someone else. The IRS only sends such notices by </a:t>
            </a:r>
            <a:r>
              <a:rPr lang="en-US" sz="1600" b="1" u="sng" dirty="0"/>
              <a:t>mail</a:t>
            </a:r>
            <a:r>
              <a:rPr lang="en-US" sz="1600" dirty="0"/>
              <a:t>. </a:t>
            </a:r>
          </a:p>
          <a:p>
            <a:endParaRPr lang="en-US" sz="1600" dirty="0"/>
          </a:p>
          <a:p>
            <a:r>
              <a:rPr lang="en-US" sz="1600" dirty="0"/>
              <a:t>The IRS </a:t>
            </a:r>
            <a:r>
              <a:rPr lang="en-US" sz="1600" b="1" u="sng" dirty="0"/>
              <a:t>will not</a:t>
            </a:r>
            <a:r>
              <a:rPr lang="en-US" sz="1600" dirty="0"/>
              <a:t> request that you verify your identity by contacting you by phone or through email. If you receive such calls or emails, they are likely a scam.  If you can't confirm your identity using the IRS' online </a:t>
            </a:r>
            <a:r>
              <a:rPr lang="en-US" sz="1600" dirty="0">
                <a:solidFill>
                  <a:srgbClr val="C00000"/>
                </a:solidFill>
                <a:hlinkClick r:id="rId3"/>
              </a:rPr>
              <a:t>Identity Verification Service</a:t>
            </a:r>
            <a:r>
              <a:rPr lang="en-US" sz="1600" dirty="0"/>
              <a:t>, you can call the IRS at the phone number included in the letter.  When confirming your identity, you will need:</a:t>
            </a:r>
          </a:p>
          <a:p>
            <a:pPr lvl="1">
              <a:buFont typeface="Arial" pitchFamily="34" charset="0"/>
              <a:buChar char="•"/>
            </a:pPr>
            <a:r>
              <a:rPr lang="en-US" sz="1600" dirty="0"/>
              <a:t>Your name, date of birth and contact information</a:t>
            </a:r>
          </a:p>
          <a:p>
            <a:pPr lvl="1">
              <a:buFont typeface="Arial" pitchFamily="34" charset="0"/>
              <a:buChar char="•"/>
            </a:pPr>
            <a:r>
              <a:rPr lang="en-US" sz="1600" dirty="0"/>
              <a:t>Social security number (SSN) or individual taxpayer identification number (ITIN)</a:t>
            </a:r>
          </a:p>
          <a:p>
            <a:pPr lvl="1">
              <a:buFont typeface="Arial" pitchFamily="34" charset="0"/>
              <a:buChar char="•"/>
            </a:pPr>
            <a:r>
              <a:rPr lang="en-US" sz="1600" dirty="0"/>
              <a:t>Your prior year tax return along with supporting documents such as W-2s, 1099s, and    Schedules A and C if you filed them</a:t>
            </a:r>
          </a:p>
        </p:txBody>
      </p:sp>
      <p:pic>
        <p:nvPicPr>
          <p:cNvPr id="7" name="Picture 4" descr="PBCA 3 Logo"/>
          <p:cNvPicPr>
            <a:picLocks noChangeAspect="1" noChangeArrowheads="1"/>
          </p:cNvPicPr>
          <p:nvPr/>
        </p:nvPicPr>
        <p:blipFill>
          <a:blip r:embed="rId4"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4309702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to="" calcmode="lin" valueType="num">
                                      <p:cBhvr>
                                        <p:cTn id="7"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title"/>
          </p:nvPr>
        </p:nvSpPr>
        <p:spPr>
          <a:xfrm>
            <a:off x="2514600" y="721179"/>
            <a:ext cx="6096000" cy="1143000"/>
          </a:xfrm>
        </p:spPr>
        <p:txBody>
          <a:bodyPr/>
          <a:lstStyle/>
          <a:p>
            <a:pPr algn="ctr" eaLnBrk="1" hangingPunct="1"/>
            <a:r>
              <a:rPr lang="en-US" dirty="0"/>
              <a:t> </a:t>
            </a:r>
            <a:r>
              <a:rPr lang="en-US" dirty="0">
                <a:solidFill>
                  <a:srgbClr val="C00000"/>
                </a:solidFill>
                <a:effectLst>
                  <a:outerShdw blurRad="38100" dist="38100" dir="2700000" algn="tl">
                    <a:srgbClr val="000000">
                      <a:alpha val="43137"/>
                    </a:srgbClr>
                  </a:outerShdw>
                </a:effectLst>
              </a:rPr>
              <a:t>Minimize your Risk! </a:t>
            </a:r>
          </a:p>
        </p:txBody>
      </p:sp>
      <p:sp>
        <p:nvSpPr>
          <p:cNvPr id="21507" name="Rectangle 7"/>
          <p:cNvSpPr>
            <a:spLocks noGrp="1" noChangeArrowheads="1"/>
          </p:cNvSpPr>
          <p:nvPr>
            <p:ph idx="1"/>
          </p:nvPr>
        </p:nvSpPr>
        <p:spPr>
          <a:xfrm>
            <a:off x="457200" y="1941042"/>
            <a:ext cx="8229600" cy="4525963"/>
          </a:xfrm>
        </p:spPr>
        <p:txBody>
          <a:bodyPr/>
          <a:lstStyle/>
          <a:p>
            <a:pPr algn="ctr" eaLnBrk="1" hangingPunct="1">
              <a:lnSpc>
                <a:spcPct val="90000"/>
              </a:lnSpc>
              <a:buFont typeface="Wingdings" pitchFamily="2" charset="2"/>
              <a:buNone/>
            </a:pPr>
            <a:endParaRPr lang="en-US" sz="2000" dirty="0"/>
          </a:p>
          <a:p>
            <a:pPr>
              <a:lnSpc>
                <a:spcPct val="90000"/>
              </a:lnSpc>
            </a:pPr>
            <a:r>
              <a:rPr lang="en-US" sz="2000" dirty="0"/>
              <a:t>Manage your personal information wisely</a:t>
            </a:r>
          </a:p>
          <a:p>
            <a:pPr>
              <a:lnSpc>
                <a:spcPct val="90000"/>
              </a:lnSpc>
            </a:pPr>
            <a:r>
              <a:rPr lang="en-US" sz="2000" dirty="0"/>
              <a:t>Find out how your personal information is secured with your bank and credit card companies and the confidential procedures at the bank or company</a:t>
            </a:r>
          </a:p>
          <a:p>
            <a:pPr>
              <a:lnSpc>
                <a:spcPct val="90000"/>
              </a:lnSpc>
            </a:pPr>
            <a:r>
              <a:rPr lang="en-US" sz="2000" dirty="0"/>
              <a:t>Pay close attention to your billing cycles</a:t>
            </a:r>
          </a:p>
          <a:p>
            <a:pPr>
              <a:lnSpc>
                <a:spcPct val="90000"/>
              </a:lnSpc>
            </a:pPr>
            <a:r>
              <a:rPr lang="en-US" sz="2000" dirty="0"/>
              <a:t>Follow up with creditors if your bills show late payment</a:t>
            </a:r>
          </a:p>
          <a:p>
            <a:pPr>
              <a:lnSpc>
                <a:spcPct val="90000"/>
              </a:lnSpc>
            </a:pPr>
            <a:r>
              <a:rPr lang="en-US" sz="2000" dirty="0"/>
              <a:t>Check every transaction on your accounts</a:t>
            </a:r>
          </a:p>
          <a:p>
            <a:pPr>
              <a:lnSpc>
                <a:spcPct val="90000"/>
              </a:lnSpc>
            </a:pPr>
            <a:r>
              <a:rPr lang="en-US" sz="2000" dirty="0"/>
              <a:t>Keep your receipts and check them against your statements</a:t>
            </a:r>
          </a:p>
          <a:p>
            <a:pPr>
              <a:lnSpc>
                <a:spcPct val="90000"/>
              </a:lnSpc>
            </a:pPr>
            <a:r>
              <a:rPr lang="en-US" sz="2000" dirty="0"/>
              <a:t>Take your outgoing mail to the post office and place it in the box. Using your house mailbox makes it easy to see when items are going out</a:t>
            </a:r>
          </a:p>
          <a:p>
            <a:pPr>
              <a:lnSpc>
                <a:spcPct val="90000"/>
              </a:lnSpc>
            </a:pPr>
            <a:r>
              <a:rPr lang="en-US" sz="2000" dirty="0"/>
              <a:t>Get your mail from your box quickly</a:t>
            </a:r>
          </a:p>
          <a:p>
            <a:pPr>
              <a:lnSpc>
                <a:spcPct val="90000"/>
              </a:lnSpc>
            </a:pPr>
            <a:r>
              <a:rPr lang="en-US" sz="2000" dirty="0"/>
              <a:t>Shred all bills and documentation you dispose of !</a:t>
            </a:r>
          </a:p>
          <a:p>
            <a:pPr algn="ctr" eaLnBrk="1" hangingPunct="1">
              <a:lnSpc>
                <a:spcPct val="90000"/>
              </a:lnSpc>
              <a:buFont typeface="Wingdings" pitchFamily="2" charset="2"/>
              <a:buNone/>
            </a:pPr>
            <a:endParaRPr lang="en-US" sz="2000" dirty="0"/>
          </a:p>
          <a:p>
            <a:pPr algn="ctr" eaLnBrk="1" hangingPunct="1">
              <a:lnSpc>
                <a:spcPct val="90000"/>
              </a:lnSpc>
              <a:buFont typeface="Wingdings" pitchFamily="2" charset="2"/>
              <a:buNone/>
            </a:pPr>
            <a:endParaRPr lang="en-US" dirty="0"/>
          </a:p>
          <a:p>
            <a:pPr eaLnBrk="1" hangingPunct="1">
              <a:lnSpc>
                <a:spcPct val="90000"/>
              </a:lnSpc>
              <a:buFont typeface="Wingdings" pitchFamily="2" charset="2"/>
              <a:buNone/>
            </a:pPr>
            <a:endParaRPr lang="en-US" dirty="0"/>
          </a:p>
        </p:txBody>
      </p:sp>
      <p:sp>
        <p:nvSpPr>
          <p:cNvPr id="5" name="Date Placeholder 3"/>
          <p:cNvSpPr>
            <a:spLocks noGrp="1"/>
          </p:cNvSpPr>
          <p:nvPr>
            <p:ph type="dt" sz="half" idx="10"/>
          </p:nvPr>
        </p:nvSpPr>
        <p:spPr/>
        <p:txBody>
          <a:bodyPr/>
          <a:lstStyle/>
          <a:p>
            <a:pPr>
              <a:defRPr/>
            </a:pPr>
            <a:fld id="{E6F1B298-A79B-4A51-B158-F59D9FE16291}" type="datetime1">
              <a:rPr lang="en-US" smtClean="0"/>
              <a:pPr>
                <a:defRPr/>
              </a:pPr>
              <a:t>11/16/16</a:t>
            </a:fld>
            <a:endParaRPr lang="en-US" dirty="0"/>
          </a:p>
        </p:txBody>
      </p:sp>
      <p:sp>
        <p:nvSpPr>
          <p:cNvPr id="6" name="Footer Placeholder 4"/>
          <p:cNvSpPr>
            <a:spLocks noGrp="1"/>
          </p:cNvSpPr>
          <p:nvPr>
            <p:ph type="ftr" sz="quarter" idx="11"/>
          </p:nvPr>
        </p:nvSpPr>
        <p:spPr/>
        <p:txBody>
          <a:bodyPr/>
          <a:lstStyle/>
          <a:p>
            <a:pPr>
              <a:defRPr/>
            </a:pPr>
            <a:r>
              <a:rPr lang="en-US"/>
              <a:t>Identity Theft Effects You! </a:t>
            </a:r>
          </a:p>
        </p:txBody>
      </p:sp>
      <p:sp>
        <p:nvSpPr>
          <p:cNvPr id="7" name="Slide Number Placeholder 6"/>
          <p:cNvSpPr>
            <a:spLocks noGrp="1"/>
          </p:cNvSpPr>
          <p:nvPr>
            <p:ph type="sldNum" sz="quarter" idx="12"/>
          </p:nvPr>
        </p:nvSpPr>
        <p:spPr/>
        <p:txBody>
          <a:bodyPr/>
          <a:lstStyle/>
          <a:p>
            <a:pPr>
              <a:defRPr/>
            </a:pPr>
            <a:fld id="{28014915-2FE1-4A70-805E-EB1B3CD2EAF4}" type="slidenum">
              <a:rPr lang="en-US" smtClean="0"/>
              <a:pPr>
                <a:defRPr/>
              </a:pPr>
              <a:t>44</a:t>
            </a:fld>
            <a:endParaRPr lang="en-US" dirty="0"/>
          </a:p>
        </p:txBody>
      </p:sp>
      <p:pic>
        <p:nvPicPr>
          <p:cNvPr id="28678" name="Picture 18" descr="C:\Program Files\Microsoft Office\Clipart\Pub60Cor\bd19827_.wmf"/>
          <p:cNvPicPr>
            <a:picLocks noChangeAspect="1" noChangeArrowheads="1"/>
          </p:cNvPicPr>
          <p:nvPr/>
        </p:nvPicPr>
        <p:blipFill>
          <a:blip r:embed="rId2" cstate="print"/>
          <a:srcRect/>
          <a:stretch>
            <a:fillRect/>
          </a:stretch>
        </p:blipFill>
        <p:spPr bwMode="auto">
          <a:xfrm>
            <a:off x="1219200" y="762000"/>
            <a:ext cx="1447800" cy="1279968"/>
          </a:xfrm>
          <a:prstGeom prst="rect">
            <a:avLst/>
          </a:prstGeom>
          <a:noFill/>
          <a:ln w="9525">
            <a:noFill/>
            <a:miter lim="800000"/>
            <a:headEnd/>
            <a:tailEnd/>
          </a:ln>
        </p:spPr>
      </p:pic>
      <p:pic>
        <p:nvPicPr>
          <p:cNvPr id="8"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3299803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 calcmode="lin" valueType="num">
                                      <p:cBhvr>
                                        <p:cTn id="7" dur="1000" fill="hold"/>
                                        <p:tgtEl>
                                          <p:spTgt spid="21507">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1507">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1507">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1507">
                                            <p:txEl>
                                              <p:pRg st="2" end="2"/>
                                            </p:txEl>
                                          </p:spTgt>
                                        </p:tgtEl>
                                        <p:attrNameLst>
                                          <p:attrName>style.visibility</p:attrName>
                                        </p:attrNameLst>
                                      </p:cBhvr>
                                      <p:to>
                                        <p:strVal val="visible"/>
                                      </p:to>
                                    </p:set>
                                    <p:anim calcmode="lin" valueType="num">
                                      <p:cBhvr>
                                        <p:cTn id="14" dur="1000" fill="hold"/>
                                        <p:tgtEl>
                                          <p:spTgt spid="21507">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1507">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1507">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1507">
                                            <p:txEl>
                                              <p:pRg st="3" end="3"/>
                                            </p:txEl>
                                          </p:spTgt>
                                        </p:tgtEl>
                                        <p:attrNameLst>
                                          <p:attrName>style.visibility</p:attrName>
                                        </p:attrNameLst>
                                      </p:cBhvr>
                                      <p:to>
                                        <p:strVal val="visible"/>
                                      </p:to>
                                    </p:set>
                                    <p:anim calcmode="lin" valueType="num">
                                      <p:cBhvr>
                                        <p:cTn id="21" dur="1000" fill="hold"/>
                                        <p:tgtEl>
                                          <p:spTgt spid="21507">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1507">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150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1507">
                                            <p:txEl>
                                              <p:pRg st="4" end="4"/>
                                            </p:txEl>
                                          </p:spTgt>
                                        </p:tgtEl>
                                        <p:attrNameLst>
                                          <p:attrName>style.visibility</p:attrName>
                                        </p:attrNameLst>
                                      </p:cBhvr>
                                      <p:to>
                                        <p:strVal val="visible"/>
                                      </p:to>
                                    </p:set>
                                    <p:anim calcmode="lin" valueType="num">
                                      <p:cBhvr>
                                        <p:cTn id="28" dur="1000" fill="hold"/>
                                        <p:tgtEl>
                                          <p:spTgt spid="21507">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1507">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150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1507">
                                            <p:txEl>
                                              <p:pRg st="5" end="5"/>
                                            </p:txEl>
                                          </p:spTgt>
                                        </p:tgtEl>
                                        <p:attrNameLst>
                                          <p:attrName>style.visibility</p:attrName>
                                        </p:attrNameLst>
                                      </p:cBhvr>
                                      <p:to>
                                        <p:strVal val="visible"/>
                                      </p:to>
                                    </p:set>
                                    <p:anim calcmode="lin" valueType="num">
                                      <p:cBhvr>
                                        <p:cTn id="35" dur="1000" fill="hold"/>
                                        <p:tgtEl>
                                          <p:spTgt spid="21507">
                                            <p:txEl>
                                              <p:pRg st="5" end="5"/>
                                            </p:txEl>
                                          </p:spTgt>
                                        </p:tgtEl>
                                        <p:attrNameLst>
                                          <p:attrName>ppt_w</p:attrName>
                                        </p:attrNameLst>
                                      </p:cBhvr>
                                      <p:tavLst>
                                        <p:tav tm="0">
                                          <p:val>
                                            <p:strVal val="#ppt_w*0.70"/>
                                          </p:val>
                                        </p:tav>
                                        <p:tav tm="100000">
                                          <p:val>
                                            <p:strVal val="#ppt_w"/>
                                          </p:val>
                                        </p:tav>
                                      </p:tavLst>
                                    </p:anim>
                                    <p:anim calcmode="lin" valueType="num">
                                      <p:cBhvr>
                                        <p:cTn id="36" dur="1000" fill="hold"/>
                                        <p:tgtEl>
                                          <p:spTgt spid="21507">
                                            <p:txEl>
                                              <p:pRg st="5" end="5"/>
                                            </p:txEl>
                                          </p:spTgt>
                                        </p:tgtEl>
                                        <p:attrNameLst>
                                          <p:attrName>ppt_h</p:attrName>
                                        </p:attrNameLst>
                                      </p:cBhvr>
                                      <p:tavLst>
                                        <p:tav tm="0">
                                          <p:val>
                                            <p:strVal val="#ppt_h"/>
                                          </p:val>
                                        </p:tav>
                                        <p:tav tm="100000">
                                          <p:val>
                                            <p:strVal val="#ppt_h"/>
                                          </p:val>
                                        </p:tav>
                                      </p:tavLst>
                                    </p:anim>
                                    <p:animEffect transition="in" filter="fade">
                                      <p:cBhvr>
                                        <p:cTn id="37" dur="1000"/>
                                        <p:tgtEl>
                                          <p:spTgt spid="2150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21507">
                                            <p:txEl>
                                              <p:pRg st="6" end="6"/>
                                            </p:txEl>
                                          </p:spTgt>
                                        </p:tgtEl>
                                        <p:attrNameLst>
                                          <p:attrName>style.visibility</p:attrName>
                                        </p:attrNameLst>
                                      </p:cBhvr>
                                      <p:to>
                                        <p:strVal val="visible"/>
                                      </p:to>
                                    </p:set>
                                    <p:anim calcmode="lin" valueType="num">
                                      <p:cBhvr>
                                        <p:cTn id="42" dur="1000" fill="hold"/>
                                        <p:tgtEl>
                                          <p:spTgt spid="21507">
                                            <p:txEl>
                                              <p:pRg st="6" end="6"/>
                                            </p:txEl>
                                          </p:spTgt>
                                        </p:tgtEl>
                                        <p:attrNameLst>
                                          <p:attrName>ppt_w</p:attrName>
                                        </p:attrNameLst>
                                      </p:cBhvr>
                                      <p:tavLst>
                                        <p:tav tm="0">
                                          <p:val>
                                            <p:strVal val="#ppt_w*0.70"/>
                                          </p:val>
                                        </p:tav>
                                        <p:tav tm="100000">
                                          <p:val>
                                            <p:strVal val="#ppt_w"/>
                                          </p:val>
                                        </p:tav>
                                      </p:tavLst>
                                    </p:anim>
                                    <p:anim calcmode="lin" valueType="num">
                                      <p:cBhvr>
                                        <p:cTn id="43" dur="1000" fill="hold"/>
                                        <p:tgtEl>
                                          <p:spTgt spid="21507">
                                            <p:txEl>
                                              <p:pRg st="6" end="6"/>
                                            </p:txEl>
                                          </p:spTgt>
                                        </p:tgtEl>
                                        <p:attrNameLst>
                                          <p:attrName>ppt_h</p:attrName>
                                        </p:attrNameLst>
                                      </p:cBhvr>
                                      <p:tavLst>
                                        <p:tav tm="0">
                                          <p:val>
                                            <p:strVal val="#ppt_h"/>
                                          </p:val>
                                        </p:tav>
                                        <p:tav tm="100000">
                                          <p:val>
                                            <p:strVal val="#ppt_h"/>
                                          </p:val>
                                        </p:tav>
                                      </p:tavLst>
                                    </p:anim>
                                    <p:animEffect transition="in" filter="fade">
                                      <p:cBhvr>
                                        <p:cTn id="44" dur="1000"/>
                                        <p:tgtEl>
                                          <p:spTgt spid="21507">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5" presetClass="entr" presetSubtype="0" fill="hold" grpId="0" nodeType="clickEffect">
                                  <p:stCondLst>
                                    <p:cond delay="0"/>
                                  </p:stCondLst>
                                  <p:childTnLst>
                                    <p:set>
                                      <p:cBhvr>
                                        <p:cTn id="48" dur="1" fill="hold">
                                          <p:stCondLst>
                                            <p:cond delay="0"/>
                                          </p:stCondLst>
                                        </p:cTn>
                                        <p:tgtEl>
                                          <p:spTgt spid="21507">
                                            <p:txEl>
                                              <p:pRg st="7" end="7"/>
                                            </p:txEl>
                                          </p:spTgt>
                                        </p:tgtEl>
                                        <p:attrNameLst>
                                          <p:attrName>style.visibility</p:attrName>
                                        </p:attrNameLst>
                                      </p:cBhvr>
                                      <p:to>
                                        <p:strVal val="visible"/>
                                      </p:to>
                                    </p:set>
                                    <p:anim calcmode="lin" valueType="num">
                                      <p:cBhvr>
                                        <p:cTn id="49" dur="1000" fill="hold"/>
                                        <p:tgtEl>
                                          <p:spTgt spid="21507">
                                            <p:txEl>
                                              <p:pRg st="7" end="7"/>
                                            </p:txEl>
                                          </p:spTgt>
                                        </p:tgtEl>
                                        <p:attrNameLst>
                                          <p:attrName>ppt_w</p:attrName>
                                        </p:attrNameLst>
                                      </p:cBhvr>
                                      <p:tavLst>
                                        <p:tav tm="0">
                                          <p:val>
                                            <p:strVal val="#ppt_w*0.70"/>
                                          </p:val>
                                        </p:tav>
                                        <p:tav tm="100000">
                                          <p:val>
                                            <p:strVal val="#ppt_w"/>
                                          </p:val>
                                        </p:tav>
                                      </p:tavLst>
                                    </p:anim>
                                    <p:anim calcmode="lin" valueType="num">
                                      <p:cBhvr>
                                        <p:cTn id="50" dur="1000" fill="hold"/>
                                        <p:tgtEl>
                                          <p:spTgt spid="21507">
                                            <p:txEl>
                                              <p:pRg st="7" end="7"/>
                                            </p:txEl>
                                          </p:spTgt>
                                        </p:tgtEl>
                                        <p:attrNameLst>
                                          <p:attrName>ppt_h</p:attrName>
                                        </p:attrNameLst>
                                      </p:cBhvr>
                                      <p:tavLst>
                                        <p:tav tm="0">
                                          <p:val>
                                            <p:strVal val="#ppt_h"/>
                                          </p:val>
                                        </p:tav>
                                        <p:tav tm="100000">
                                          <p:val>
                                            <p:strVal val="#ppt_h"/>
                                          </p:val>
                                        </p:tav>
                                      </p:tavLst>
                                    </p:anim>
                                    <p:animEffect transition="in" filter="fade">
                                      <p:cBhvr>
                                        <p:cTn id="51" dur="1000"/>
                                        <p:tgtEl>
                                          <p:spTgt spid="21507">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5" presetClass="entr" presetSubtype="0" fill="hold" grpId="0" nodeType="clickEffect">
                                  <p:stCondLst>
                                    <p:cond delay="0"/>
                                  </p:stCondLst>
                                  <p:childTnLst>
                                    <p:set>
                                      <p:cBhvr>
                                        <p:cTn id="55" dur="1" fill="hold">
                                          <p:stCondLst>
                                            <p:cond delay="0"/>
                                          </p:stCondLst>
                                        </p:cTn>
                                        <p:tgtEl>
                                          <p:spTgt spid="21507">
                                            <p:txEl>
                                              <p:pRg st="8" end="8"/>
                                            </p:txEl>
                                          </p:spTgt>
                                        </p:tgtEl>
                                        <p:attrNameLst>
                                          <p:attrName>style.visibility</p:attrName>
                                        </p:attrNameLst>
                                      </p:cBhvr>
                                      <p:to>
                                        <p:strVal val="visible"/>
                                      </p:to>
                                    </p:set>
                                    <p:anim calcmode="lin" valueType="num">
                                      <p:cBhvr>
                                        <p:cTn id="56" dur="1000" fill="hold"/>
                                        <p:tgtEl>
                                          <p:spTgt spid="21507">
                                            <p:txEl>
                                              <p:pRg st="8" end="8"/>
                                            </p:txEl>
                                          </p:spTgt>
                                        </p:tgtEl>
                                        <p:attrNameLst>
                                          <p:attrName>ppt_w</p:attrName>
                                        </p:attrNameLst>
                                      </p:cBhvr>
                                      <p:tavLst>
                                        <p:tav tm="0">
                                          <p:val>
                                            <p:strVal val="#ppt_w*0.70"/>
                                          </p:val>
                                        </p:tav>
                                        <p:tav tm="100000">
                                          <p:val>
                                            <p:strVal val="#ppt_w"/>
                                          </p:val>
                                        </p:tav>
                                      </p:tavLst>
                                    </p:anim>
                                    <p:anim calcmode="lin" valueType="num">
                                      <p:cBhvr>
                                        <p:cTn id="57" dur="1000" fill="hold"/>
                                        <p:tgtEl>
                                          <p:spTgt spid="21507">
                                            <p:txEl>
                                              <p:pRg st="8" end="8"/>
                                            </p:txEl>
                                          </p:spTgt>
                                        </p:tgtEl>
                                        <p:attrNameLst>
                                          <p:attrName>ppt_h</p:attrName>
                                        </p:attrNameLst>
                                      </p:cBhvr>
                                      <p:tavLst>
                                        <p:tav tm="0">
                                          <p:val>
                                            <p:strVal val="#ppt_h"/>
                                          </p:val>
                                        </p:tav>
                                        <p:tav tm="100000">
                                          <p:val>
                                            <p:strVal val="#ppt_h"/>
                                          </p:val>
                                        </p:tav>
                                      </p:tavLst>
                                    </p:anim>
                                    <p:animEffect transition="in" filter="fade">
                                      <p:cBhvr>
                                        <p:cTn id="58" dur="1000"/>
                                        <p:tgtEl>
                                          <p:spTgt spid="2150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5" presetClass="entr" presetSubtype="0" fill="hold" grpId="0" nodeType="clickEffect">
                                  <p:stCondLst>
                                    <p:cond delay="0"/>
                                  </p:stCondLst>
                                  <p:childTnLst>
                                    <p:set>
                                      <p:cBhvr>
                                        <p:cTn id="62" dur="1" fill="hold">
                                          <p:stCondLst>
                                            <p:cond delay="0"/>
                                          </p:stCondLst>
                                        </p:cTn>
                                        <p:tgtEl>
                                          <p:spTgt spid="21507">
                                            <p:txEl>
                                              <p:pRg st="9" end="9"/>
                                            </p:txEl>
                                          </p:spTgt>
                                        </p:tgtEl>
                                        <p:attrNameLst>
                                          <p:attrName>style.visibility</p:attrName>
                                        </p:attrNameLst>
                                      </p:cBhvr>
                                      <p:to>
                                        <p:strVal val="visible"/>
                                      </p:to>
                                    </p:set>
                                    <p:anim calcmode="lin" valueType="num">
                                      <p:cBhvr>
                                        <p:cTn id="63" dur="1000" fill="hold"/>
                                        <p:tgtEl>
                                          <p:spTgt spid="21507">
                                            <p:txEl>
                                              <p:pRg st="9" end="9"/>
                                            </p:txEl>
                                          </p:spTgt>
                                        </p:tgtEl>
                                        <p:attrNameLst>
                                          <p:attrName>ppt_w</p:attrName>
                                        </p:attrNameLst>
                                      </p:cBhvr>
                                      <p:tavLst>
                                        <p:tav tm="0">
                                          <p:val>
                                            <p:strVal val="#ppt_w*0.70"/>
                                          </p:val>
                                        </p:tav>
                                        <p:tav tm="100000">
                                          <p:val>
                                            <p:strVal val="#ppt_w"/>
                                          </p:val>
                                        </p:tav>
                                      </p:tavLst>
                                    </p:anim>
                                    <p:anim calcmode="lin" valueType="num">
                                      <p:cBhvr>
                                        <p:cTn id="64" dur="1000" fill="hold"/>
                                        <p:tgtEl>
                                          <p:spTgt spid="21507">
                                            <p:txEl>
                                              <p:pRg st="9" end="9"/>
                                            </p:txEl>
                                          </p:spTgt>
                                        </p:tgtEl>
                                        <p:attrNameLst>
                                          <p:attrName>ppt_h</p:attrName>
                                        </p:attrNameLst>
                                      </p:cBhvr>
                                      <p:tavLst>
                                        <p:tav tm="0">
                                          <p:val>
                                            <p:strVal val="#ppt_h"/>
                                          </p:val>
                                        </p:tav>
                                        <p:tav tm="100000">
                                          <p:val>
                                            <p:strVal val="#ppt_h"/>
                                          </p:val>
                                        </p:tav>
                                      </p:tavLst>
                                    </p:anim>
                                    <p:animEffect transition="in" filter="fade">
                                      <p:cBhvr>
                                        <p:cTn id="65" dur="1000"/>
                                        <p:tgtEl>
                                          <p:spTgt spid="215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914400"/>
            <a:ext cx="8229600" cy="89535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Minimize your Risk!!</a:t>
            </a:r>
          </a:p>
        </p:txBody>
      </p:sp>
      <p:sp>
        <p:nvSpPr>
          <p:cNvPr id="22531" name="Rectangle 3"/>
          <p:cNvSpPr>
            <a:spLocks noGrp="1" noChangeArrowheads="1"/>
          </p:cNvSpPr>
          <p:nvPr>
            <p:ph idx="1"/>
          </p:nvPr>
        </p:nvSpPr>
        <p:spPr/>
        <p:txBody>
          <a:bodyPr/>
          <a:lstStyle/>
          <a:p>
            <a:pPr eaLnBrk="1" hangingPunct="1"/>
            <a:endParaRPr lang="en-US" dirty="0"/>
          </a:p>
          <a:p>
            <a:pPr eaLnBrk="1" hangingPunct="1"/>
            <a:r>
              <a:rPr lang="en-US" sz="2400" dirty="0"/>
              <a:t>Notify the Postal Service when you are going to be away  ( 1-800-275-8777 ) and ask for a vacation hold on your mail</a:t>
            </a:r>
          </a:p>
          <a:p>
            <a:pPr eaLnBrk="1" hangingPunct="1"/>
            <a:r>
              <a:rPr lang="en-US" sz="2400" dirty="0"/>
              <a:t>Put passwords on all of your credit cards, bank &amp; phone accounts</a:t>
            </a:r>
          </a:p>
          <a:p>
            <a:pPr eaLnBrk="1" hangingPunct="1"/>
            <a:r>
              <a:rPr lang="en-US" sz="2400" dirty="0"/>
              <a:t>Have “Credit Alert” or Credit Aware” protection on your accounts through American Express, Sears, AAA, VISA and other companies</a:t>
            </a:r>
          </a:p>
          <a:p>
            <a:pPr eaLnBrk="1" hangingPunct="1"/>
            <a:r>
              <a:rPr lang="en-US" sz="2400" dirty="0"/>
              <a:t>Lock your vehicle, home and workspace!  </a:t>
            </a:r>
          </a:p>
          <a:p>
            <a:pPr eaLnBrk="1" hangingPunct="1"/>
            <a:endParaRPr lang="en-US" dirty="0"/>
          </a:p>
        </p:txBody>
      </p:sp>
      <p:sp>
        <p:nvSpPr>
          <p:cNvPr id="4" name="Date Placeholder 3"/>
          <p:cNvSpPr>
            <a:spLocks noGrp="1"/>
          </p:cNvSpPr>
          <p:nvPr>
            <p:ph type="dt" sz="half" idx="10"/>
          </p:nvPr>
        </p:nvSpPr>
        <p:spPr/>
        <p:txBody>
          <a:bodyPr/>
          <a:lstStyle/>
          <a:p>
            <a:pPr>
              <a:defRPr/>
            </a:pPr>
            <a:fld id="{61D45990-7605-471E-9BD5-36589F4B6C19}"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45</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7795893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 calcmode="lin" valueType="num">
                                      <p:cBhvr>
                                        <p:cTn id="7" dur="1000" fill="hold"/>
                                        <p:tgtEl>
                                          <p:spTgt spid="22531">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2531">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2531">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2531">
                                            <p:txEl>
                                              <p:pRg st="2" end="2"/>
                                            </p:txEl>
                                          </p:spTgt>
                                        </p:tgtEl>
                                        <p:attrNameLst>
                                          <p:attrName>style.visibility</p:attrName>
                                        </p:attrNameLst>
                                      </p:cBhvr>
                                      <p:to>
                                        <p:strVal val="visible"/>
                                      </p:to>
                                    </p:set>
                                    <p:anim calcmode="lin" valueType="num">
                                      <p:cBhvr>
                                        <p:cTn id="14" dur="1000" fill="hold"/>
                                        <p:tgtEl>
                                          <p:spTgt spid="22531">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2531">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2531">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p:cTn id="21" dur="1000" fill="hold"/>
                                        <p:tgtEl>
                                          <p:spTgt spid="22531">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2531">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2531">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2531">
                                            <p:txEl>
                                              <p:pRg st="4" end="4"/>
                                            </p:txEl>
                                          </p:spTgt>
                                        </p:tgtEl>
                                        <p:attrNameLst>
                                          <p:attrName>style.visibility</p:attrName>
                                        </p:attrNameLst>
                                      </p:cBhvr>
                                      <p:to>
                                        <p:strVal val="visible"/>
                                      </p:to>
                                    </p:set>
                                    <p:anim calcmode="lin" valueType="num">
                                      <p:cBhvr>
                                        <p:cTn id="28" dur="1000" fill="hold"/>
                                        <p:tgtEl>
                                          <p:spTgt spid="22531">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2531">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25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457200" y="851170"/>
            <a:ext cx="8229600" cy="114300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Be Careful Who You Talk to….</a:t>
            </a:r>
          </a:p>
        </p:txBody>
      </p:sp>
      <p:sp>
        <p:nvSpPr>
          <p:cNvPr id="24579" name="Rectangle 3"/>
          <p:cNvSpPr>
            <a:spLocks noGrp="1" noChangeArrowheads="1"/>
          </p:cNvSpPr>
          <p:nvPr>
            <p:ph idx="1"/>
          </p:nvPr>
        </p:nvSpPr>
        <p:spPr>
          <a:xfrm>
            <a:off x="457200" y="1752600"/>
            <a:ext cx="8229600" cy="4389438"/>
          </a:xfrm>
        </p:spPr>
        <p:txBody>
          <a:bodyPr/>
          <a:lstStyle/>
          <a:p>
            <a:pPr eaLnBrk="1" hangingPunct="1"/>
            <a:endParaRPr lang="en-US" sz="2400" dirty="0"/>
          </a:p>
          <a:p>
            <a:pPr eaLnBrk="1" hangingPunct="1"/>
            <a:r>
              <a:rPr lang="en-US" sz="2400" dirty="0"/>
              <a:t>Telephone solicitation is a quick way to be taken as a victim.</a:t>
            </a:r>
          </a:p>
          <a:p>
            <a:pPr eaLnBrk="1" hangingPunct="1"/>
            <a:r>
              <a:rPr lang="en-US" sz="2400" dirty="0"/>
              <a:t>Know who you are talking to.</a:t>
            </a:r>
          </a:p>
          <a:p>
            <a:pPr eaLnBrk="1" hangingPunct="1"/>
            <a:r>
              <a:rPr lang="en-US" sz="2400" dirty="0"/>
              <a:t>Call your local police to find out if they are affiliated with a law enforcement agency</a:t>
            </a:r>
          </a:p>
          <a:p>
            <a:pPr eaLnBrk="1" hangingPunct="1"/>
            <a:r>
              <a:rPr lang="en-US" sz="2400" dirty="0"/>
              <a:t>Most companies asking for donations give less than 3 % of what they take in to the agencies they say they represent. Ask them what percentage goes to the actual law enforcement agency </a:t>
            </a:r>
          </a:p>
        </p:txBody>
      </p:sp>
      <p:sp>
        <p:nvSpPr>
          <p:cNvPr id="4" name="Date Placeholder 3"/>
          <p:cNvSpPr>
            <a:spLocks noGrp="1"/>
          </p:cNvSpPr>
          <p:nvPr>
            <p:ph type="dt" sz="half" idx="10"/>
          </p:nvPr>
        </p:nvSpPr>
        <p:spPr/>
        <p:txBody>
          <a:bodyPr/>
          <a:lstStyle/>
          <a:p>
            <a:pPr>
              <a:defRPr/>
            </a:pPr>
            <a:fld id="{77F2C769-F0C6-4142-8B23-1A704765EC74}"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46</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42049271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p:cTn id="7" dur="1000" fill="hold"/>
                                        <p:tgtEl>
                                          <p:spTgt spid="24579">
                                            <p:txEl>
                                              <p:pRg st="1" end="1"/>
                                            </p:txEl>
                                          </p:spTgt>
                                        </p:tgtEl>
                                        <p:attrNameLst>
                                          <p:attrName>ppt_w</p:attrName>
                                        </p:attrNameLst>
                                      </p:cBhvr>
                                      <p:tavLst>
                                        <p:tav tm="0">
                                          <p:val>
                                            <p:strVal val="#ppt_w*0.70"/>
                                          </p:val>
                                        </p:tav>
                                        <p:tav tm="100000">
                                          <p:val>
                                            <p:strVal val="#ppt_w"/>
                                          </p:val>
                                        </p:tav>
                                      </p:tavLst>
                                    </p:anim>
                                    <p:anim calcmode="lin" valueType="num">
                                      <p:cBhvr>
                                        <p:cTn id="8" dur="1000" fill="hold"/>
                                        <p:tgtEl>
                                          <p:spTgt spid="24579">
                                            <p:txEl>
                                              <p:pRg st="1" end="1"/>
                                            </p:txEl>
                                          </p:spTgt>
                                        </p:tgtEl>
                                        <p:attrNameLst>
                                          <p:attrName>ppt_h</p:attrName>
                                        </p:attrNameLst>
                                      </p:cBhvr>
                                      <p:tavLst>
                                        <p:tav tm="0">
                                          <p:val>
                                            <p:strVal val="#ppt_h"/>
                                          </p:val>
                                        </p:tav>
                                        <p:tav tm="100000">
                                          <p:val>
                                            <p:strVal val="#ppt_h"/>
                                          </p:val>
                                        </p:tav>
                                      </p:tavLst>
                                    </p:anim>
                                    <p:animEffect transition="in" filter="fade">
                                      <p:cBhvr>
                                        <p:cTn id="9" dur="1000"/>
                                        <p:tgtEl>
                                          <p:spTgt spid="2457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4579">
                                            <p:txEl>
                                              <p:pRg st="2" end="2"/>
                                            </p:txEl>
                                          </p:spTgt>
                                        </p:tgtEl>
                                        <p:attrNameLst>
                                          <p:attrName>style.visibility</p:attrName>
                                        </p:attrNameLst>
                                      </p:cBhvr>
                                      <p:to>
                                        <p:strVal val="visible"/>
                                      </p:to>
                                    </p:set>
                                    <p:anim calcmode="lin" valueType="num">
                                      <p:cBhvr>
                                        <p:cTn id="14" dur="1000" fill="hold"/>
                                        <p:tgtEl>
                                          <p:spTgt spid="24579">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4579">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45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 calcmode="lin" valueType="num">
                                      <p:cBhvr>
                                        <p:cTn id="21" dur="1000" fill="hold"/>
                                        <p:tgtEl>
                                          <p:spTgt spid="24579">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24579">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2457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4579">
                                            <p:txEl>
                                              <p:pRg st="4" end="4"/>
                                            </p:txEl>
                                          </p:spTgt>
                                        </p:tgtEl>
                                        <p:attrNameLst>
                                          <p:attrName>style.visibility</p:attrName>
                                        </p:attrNameLst>
                                      </p:cBhvr>
                                      <p:to>
                                        <p:strVal val="visible"/>
                                      </p:to>
                                    </p:set>
                                    <p:anim calcmode="lin" valueType="num">
                                      <p:cBhvr>
                                        <p:cTn id="28" dur="1000" fill="hold"/>
                                        <p:tgtEl>
                                          <p:spTgt spid="24579">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4579">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948775"/>
            <a:ext cx="8229600" cy="1143000"/>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What Should I do If I Become a Victim…</a:t>
            </a:r>
          </a:p>
        </p:txBody>
      </p:sp>
      <p:sp>
        <p:nvSpPr>
          <p:cNvPr id="3" name="Content Placeholder 2"/>
          <p:cNvSpPr>
            <a:spLocks noGrp="1"/>
          </p:cNvSpPr>
          <p:nvPr>
            <p:ph idx="1"/>
          </p:nvPr>
        </p:nvSpPr>
        <p:spPr>
          <a:xfrm>
            <a:off x="457200" y="2313831"/>
            <a:ext cx="8229600" cy="3885175"/>
          </a:xfrm>
        </p:spPr>
        <p:txBody>
          <a:bodyPr>
            <a:normAutofit lnSpcReduction="10000"/>
          </a:bodyPr>
          <a:lstStyle/>
          <a:p>
            <a:r>
              <a:rPr lang="en-US" sz="2400" dirty="0"/>
              <a:t>You Must Act immediately to minimize the damage to your personal funds, financial accounts as well, your personal reputation!</a:t>
            </a:r>
          </a:p>
          <a:p>
            <a:r>
              <a:rPr lang="en-US" sz="2400" dirty="0"/>
              <a:t>File a report with your local police or the police in the community where the identity theft took place.</a:t>
            </a:r>
          </a:p>
          <a:p>
            <a:r>
              <a:rPr lang="en-US" sz="2400" dirty="0"/>
              <a:t>Go to the FTC web site and:</a:t>
            </a:r>
          </a:p>
          <a:p>
            <a:pPr marL="880110" lvl="1" indent="-514350">
              <a:buFont typeface="+mj-lt"/>
              <a:buAutoNum type="arabicPeriod"/>
            </a:pPr>
            <a:r>
              <a:rPr lang="en-US" sz="2000" b="1" dirty="0"/>
              <a:t>File a complaint with the Federal Trade Commission.</a:t>
            </a:r>
            <a:endParaRPr lang="en-US" sz="2000" dirty="0"/>
          </a:p>
          <a:p>
            <a:pPr marL="880110" lvl="1" indent="-514350">
              <a:buFont typeface="+mj-lt"/>
              <a:buAutoNum type="arabicPeriod"/>
            </a:pPr>
            <a:r>
              <a:rPr lang="en-US" sz="2000" b="1" dirty="0"/>
              <a:t>Place a fraud alert on your credit reports, and review  your credit reports.</a:t>
            </a:r>
          </a:p>
          <a:p>
            <a:pPr marL="880110" lvl="1" indent="-514350">
              <a:buFont typeface="+mj-lt"/>
              <a:buAutoNum type="arabicPeriod"/>
            </a:pPr>
            <a:r>
              <a:rPr lang="en-US" sz="2000" b="1" dirty="0"/>
              <a:t>Close the accounts that you know, or believe, have been tampered with or opened fraudulently.</a:t>
            </a:r>
          </a:p>
        </p:txBody>
      </p:sp>
      <p:sp>
        <p:nvSpPr>
          <p:cNvPr id="4" name="Date Placeholder 3"/>
          <p:cNvSpPr>
            <a:spLocks noGrp="1"/>
          </p:cNvSpPr>
          <p:nvPr>
            <p:ph type="dt" sz="half" idx="10"/>
          </p:nvPr>
        </p:nvSpPr>
        <p:spPr/>
        <p:txBody>
          <a:bodyPr/>
          <a:lstStyle/>
          <a:p>
            <a:pPr>
              <a:defRPr/>
            </a:pPr>
            <a:fld id="{0CE7D3F7-6AB6-4334-974C-72723C17A6A4}"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47</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756604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par>
                                <p:cTn id="24" presetID="55"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p:cTn id="26"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7"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8" dur="1000"/>
                                        <p:tgtEl>
                                          <p:spTgt spid="3">
                                            <p:txEl>
                                              <p:pRg st="3" end="3"/>
                                            </p:txEl>
                                          </p:spTgt>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3" dur="1000"/>
                                        <p:tgtEl>
                                          <p:spTgt spid="3">
                                            <p:txEl>
                                              <p:pRg st="4" end="4"/>
                                            </p:txEl>
                                          </p:spTgt>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 calcmode="lin" valueType="num">
                                      <p:cBhvr>
                                        <p:cTn id="36" dur="1000" fill="hold"/>
                                        <p:tgtEl>
                                          <p:spTgt spid="3">
                                            <p:txEl>
                                              <p:pRg st="5" end="5"/>
                                            </p:txEl>
                                          </p:spTgt>
                                        </p:tgtEl>
                                        <p:attrNameLst>
                                          <p:attrName>ppt_w</p:attrName>
                                        </p:attrNameLst>
                                      </p:cBhvr>
                                      <p:tavLst>
                                        <p:tav tm="0">
                                          <p:val>
                                            <p:strVal val="#ppt_w*0.70"/>
                                          </p:val>
                                        </p:tav>
                                        <p:tav tm="100000">
                                          <p:val>
                                            <p:strVal val="#ppt_w"/>
                                          </p:val>
                                        </p:tav>
                                      </p:tavLst>
                                    </p:anim>
                                    <p:anim calcmode="lin" valueType="num">
                                      <p:cBhvr>
                                        <p:cTn id="37" dur="1000" fill="hold"/>
                                        <p:tgtEl>
                                          <p:spTgt spid="3">
                                            <p:txEl>
                                              <p:pRg st="5" end="5"/>
                                            </p:txEl>
                                          </p:spTgt>
                                        </p:tgtEl>
                                        <p:attrNameLst>
                                          <p:attrName>ppt_h</p:attrName>
                                        </p:attrNameLst>
                                      </p:cBhvr>
                                      <p:tavLst>
                                        <p:tav tm="0">
                                          <p:val>
                                            <p:strVal val="#ppt_h"/>
                                          </p:val>
                                        </p:tav>
                                        <p:tav tm="100000">
                                          <p:val>
                                            <p:strVal val="#ppt_h"/>
                                          </p:val>
                                        </p:tav>
                                      </p:tavLst>
                                    </p:anim>
                                    <p:animEffect transition="in" filter="fade">
                                      <p:cBhvr>
                                        <p:cTn id="38"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846138"/>
            <a:ext cx="8229600" cy="1143000"/>
          </a:xfrm>
        </p:spPr>
        <p:txBody>
          <a:bodyPr/>
          <a:lstStyle/>
          <a:p>
            <a:pPr algn="ctr"/>
            <a:r>
              <a:rPr lang="en-US" dirty="0">
                <a:solidFill>
                  <a:srgbClr val="C00000"/>
                </a:solidFill>
                <a:effectLst>
                  <a:outerShdw blurRad="38100" dist="38100" dir="2700000" algn="tl">
                    <a:srgbClr val="000000">
                      <a:alpha val="43137"/>
                    </a:srgbClr>
                  </a:outerShdw>
                </a:effectLst>
              </a:rPr>
              <a:t>Federal Trade Commission</a:t>
            </a:r>
          </a:p>
        </p:txBody>
      </p:sp>
      <p:sp>
        <p:nvSpPr>
          <p:cNvPr id="3" name="Content Placeholder 2"/>
          <p:cNvSpPr>
            <a:spLocks noGrp="1"/>
          </p:cNvSpPr>
          <p:nvPr>
            <p:ph idx="1"/>
          </p:nvPr>
        </p:nvSpPr>
        <p:spPr>
          <a:xfrm>
            <a:off x="457200" y="2534056"/>
            <a:ext cx="8229600" cy="4525963"/>
          </a:xfrm>
        </p:spPr>
        <p:txBody>
          <a:bodyPr/>
          <a:lstStyle/>
          <a:p>
            <a:r>
              <a:rPr lang="en-US" dirty="0"/>
              <a:t>Go to:</a:t>
            </a:r>
          </a:p>
          <a:p>
            <a:pPr algn="ctr">
              <a:buFont typeface="Wingdings 2" pitchFamily="18" charset="2"/>
              <a:buNone/>
            </a:pPr>
            <a:r>
              <a:rPr lang="en-US" sz="6000" dirty="0">
                <a:hlinkClick r:id="rId2"/>
              </a:rPr>
              <a:t>www.ftc.gov</a:t>
            </a:r>
            <a:r>
              <a:rPr lang="en-US" sz="6000" dirty="0"/>
              <a:t> </a:t>
            </a:r>
          </a:p>
          <a:p>
            <a:pPr algn="ctr">
              <a:buFont typeface="Wingdings 2" pitchFamily="18" charset="2"/>
              <a:buNone/>
            </a:pPr>
            <a:endParaRPr lang="en-US" sz="2000" dirty="0"/>
          </a:p>
          <a:p>
            <a:pPr algn="ctr">
              <a:buFont typeface="Wingdings 2" pitchFamily="18" charset="2"/>
              <a:buNone/>
            </a:pPr>
            <a:endParaRPr lang="en-US" sz="2000" dirty="0"/>
          </a:p>
          <a:p>
            <a:pPr algn="ctr">
              <a:buFont typeface="Wingdings 2" pitchFamily="18" charset="2"/>
              <a:buNone/>
            </a:pPr>
            <a:r>
              <a:rPr lang="en-US" sz="2000" dirty="0"/>
              <a:t>Go to the website and follow the instructions within.</a:t>
            </a:r>
          </a:p>
          <a:p>
            <a:pPr algn="ctr">
              <a:buFont typeface="Wingdings 2" pitchFamily="18" charset="2"/>
              <a:buNone/>
            </a:pPr>
            <a:endParaRPr lang="en-US" sz="2000" dirty="0"/>
          </a:p>
        </p:txBody>
      </p:sp>
      <p:sp>
        <p:nvSpPr>
          <p:cNvPr id="4" name="Date Placeholder 3"/>
          <p:cNvSpPr>
            <a:spLocks noGrp="1"/>
          </p:cNvSpPr>
          <p:nvPr>
            <p:ph type="dt" sz="half" idx="10"/>
          </p:nvPr>
        </p:nvSpPr>
        <p:spPr/>
        <p:txBody>
          <a:bodyPr/>
          <a:lstStyle/>
          <a:p>
            <a:pPr>
              <a:defRPr/>
            </a:pPr>
            <a:fld id="{27A28DB8-FDB2-4AAA-AF71-3BFE239901BE}"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48</a:t>
            </a:fld>
            <a:endParaRPr lang="en-US" dirty="0"/>
          </a:p>
        </p:txBody>
      </p:sp>
      <p:pic>
        <p:nvPicPr>
          <p:cNvPr id="7" name="Picture 4" descr="PBCA 3 Logo"/>
          <p:cNvPicPr>
            <a:picLocks noChangeAspect="1" noChangeArrowheads="1"/>
          </p:cNvPicPr>
          <p:nvPr/>
        </p:nvPicPr>
        <p:blipFill>
          <a:blip r:embed="rId3"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1203613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ECB21999-0D1A-44AB-8D11-612EF35E2C01}" type="datetime1">
              <a:rPr lang="en-US" smtClean="0"/>
              <a:pPr>
                <a:defRPr/>
              </a:pPr>
              <a:t>11/16/16</a:t>
            </a:fld>
            <a:endParaRPr lang="en-US" dirty="0"/>
          </a:p>
        </p:txBody>
      </p:sp>
      <p:sp>
        <p:nvSpPr>
          <p:cNvPr id="4" name="Footer Placeholder 3"/>
          <p:cNvSpPr>
            <a:spLocks noGrp="1"/>
          </p:cNvSpPr>
          <p:nvPr>
            <p:ph type="ftr" sz="quarter" idx="11"/>
          </p:nvPr>
        </p:nvSpPr>
        <p:spPr>
          <a:xfrm>
            <a:off x="3124200" y="6184755"/>
            <a:ext cx="2895600" cy="365125"/>
          </a:xfrm>
        </p:spPr>
        <p:txBody>
          <a:bodyPr/>
          <a:lstStyle/>
          <a:p>
            <a:pPr>
              <a:defRPr/>
            </a:pPr>
            <a:r>
              <a:rPr lang="en-US" dirty="0"/>
              <a:t>Identity Theft Effects You! </a:t>
            </a:r>
          </a:p>
        </p:txBody>
      </p:sp>
      <p:sp>
        <p:nvSpPr>
          <p:cNvPr id="5" name="Slide Number Placeholder 4"/>
          <p:cNvSpPr>
            <a:spLocks noGrp="1"/>
          </p:cNvSpPr>
          <p:nvPr>
            <p:ph type="sldNum" sz="quarter" idx="12"/>
          </p:nvPr>
        </p:nvSpPr>
        <p:spPr/>
        <p:txBody>
          <a:bodyPr/>
          <a:lstStyle/>
          <a:p>
            <a:pPr>
              <a:defRPr/>
            </a:pPr>
            <a:fld id="{A970E0D5-49A6-4B50-9663-BD6F543FCA53}" type="slidenum">
              <a:rPr lang="en-US" smtClean="0"/>
              <a:pPr>
                <a:defRPr/>
              </a:pPr>
              <a:t>49</a:t>
            </a:fld>
            <a:endParaRPr lang="en-US" dirty="0"/>
          </a:p>
        </p:txBody>
      </p:sp>
      <p:sp>
        <p:nvSpPr>
          <p:cNvPr id="6" name="TextBox 5"/>
          <p:cNvSpPr txBox="1"/>
          <p:nvPr/>
        </p:nvSpPr>
        <p:spPr>
          <a:xfrm flipH="1">
            <a:off x="990600" y="3429000"/>
            <a:ext cx="7086600" cy="1569660"/>
          </a:xfrm>
          <a:prstGeom prst="rect">
            <a:avLst/>
          </a:prstGeom>
          <a:noFill/>
        </p:spPr>
        <p:txBody>
          <a:bodyPr wrap="square" rtlCol="0">
            <a:spAutoFit/>
          </a:bodyPr>
          <a:lstStyle/>
          <a:p>
            <a:pPr algn="ctr"/>
            <a:r>
              <a:rPr lang="en-US" dirty="0"/>
              <a:t> </a:t>
            </a:r>
            <a:r>
              <a:rPr lang="en-US" sz="3200" dirty="0"/>
              <a:t>It is important to move quickly when you realize that you have become a victim of Identity Theft !</a:t>
            </a:r>
          </a:p>
        </p:txBody>
      </p:sp>
      <p:sp>
        <p:nvSpPr>
          <p:cNvPr id="7" name="Rectangle 6"/>
          <p:cNvSpPr/>
          <p:nvPr/>
        </p:nvSpPr>
        <p:spPr>
          <a:xfrm>
            <a:off x="838200" y="969137"/>
            <a:ext cx="7162800" cy="861774"/>
          </a:xfrm>
          <a:prstGeom prst="rect">
            <a:avLst/>
          </a:prstGeom>
        </p:spPr>
        <p:txBody>
          <a:bodyPr wrap="square">
            <a:spAutoFit/>
          </a:bodyPr>
          <a:lstStyle/>
          <a:p>
            <a:pPr algn="ctr"/>
            <a:r>
              <a:rPr lang="en-US" sz="5000" dirty="0">
                <a:solidFill>
                  <a:srgbClr val="C00000"/>
                </a:solidFill>
                <a:effectLst>
                  <a:outerShdw blurRad="38100" dist="38100" dir="2700000" algn="tl">
                    <a:srgbClr val="000000">
                      <a:alpha val="43137"/>
                    </a:srgbClr>
                  </a:outerShdw>
                </a:effectLst>
                <a:latin typeface="+mj-lt"/>
              </a:rPr>
              <a:t>You Must Move Quickly ! </a:t>
            </a:r>
            <a:endParaRPr lang="en-US" sz="5000" dirty="0">
              <a:latin typeface="+mj-lt"/>
            </a:endParaRPr>
          </a:p>
        </p:txBody>
      </p:sp>
      <p:pic>
        <p:nvPicPr>
          <p:cNvPr id="9"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9852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to="" calcmode="lin" valueType="num">
                                      <p:cBhvr>
                                        <p:cTn id="12" dur="1" fill="hold"/>
                                        <p:tgtEl>
                                          <p:spTgt spid="6">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title"/>
          </p:nvPr>
        </p:nvSpPr>
        <p:spPr>
          <a:xfrm>
            <a:off x="1715311" y="949535"/>
            <a:ext cx="6096000" cy="1152525"/>
          </a:xfrm>
        </p:spPr>
        <p:txBody>
          <a:bodyPr>
            <a:normAutofit fontScale="90000"/>
          </a:bodyPr>
          <a:lstStyle/>
          <a:p>
            <a:pPr algn="ctr" eaLnBrk="1" hangingPunct="1"/>
            <a:r>
              <a:rPr lang="en-US" dirty="0">
                <a:solidFill>
                  <a:srgbClr val="C00000"/>
                </a:solidFill>
                <a:effectLst>
                  <a:outerShdw blurRad="38100" dist="38100" dir="2700000" algn="tl">
                    <a:srgbClr val="000000">
                      <a:alpha val="43137"/>
                    </a:srgbClr>
                  </a:outerShdw>
                </a:effectLst>
              </a:rPr>
              <a:t>Historically, </a:t>
            </a:r>
            <a:br>
              <a:rPr lang="en-US" dirty="0">
                <a:solidFill>
                  <a:srgbClr val="C00000"/>
                </a:solidFill>
                <a:effectLst>
                  <a:outerShdw blurRad="38100" dist="38100" dir="2700000" algn="tl">
                    <a:srgbClr val="000000">
                      <a:alpha val="43137"/>
                    </a:srgbClr>
                  </a:outerShdw>
                </a:effectLst>
              </a:rPr>
            </a:br>
            <a:r>
              <a:rPr lang="en-US" dirty="0">
                <a:solidFill>
                  <a:srgbClr val="C00000"/>
                </a:solidFill>
                <a:effectLst>
                  <a:outerShdw blurRad="38100" dist="38100" dir="2700000" algn="tl">
                    <a:srgbClr val="000000">
                      <a:alpha val="43137"/>
                    </a:srgbClr>
                  </a:outerShdw>
                </a:effectLst>
              </a:rPr>
              <a:t>Identity Theft is…</a:t>
            </a:r>
          </a:p>
        </p:txBody>
      </p:sp>
      <p:sp>
        <p:nvSpPr>
          <p:cNvPr id="15363" name="Rectangle 7"/>
          <p:cNvSpPr>
            <a:spLocks noGrp="1" noChangeArrowheads="1"/>
          </p:cNvSpPr>
          <p:nvPr>
            <p:ph idx="1"/>
          </p:nvPr>
        </p:nvSpPr>
        <p:spPr>
          <a:xfrm>
            <a:off x="504825" y="2317446"/>
            <a:ext cx="8229600" cy="4525963"/>
          </a:xfrm>
        </p:spPr>
        <p:txBody>
          <a:bodyPr>
            <a:normAutofit/>
          </a:bodyPr>
          <a:lstStyle/>
          <a:p>
            <a:pPr algn="ctr" eaLnBrk="1" hangingPunct="1">
              <a:lnSpc>
                <a:spcPct val="90000"/>
              </a:lnSpc>
              <a:buNone/>
            </a:pPr>
            <a:r>
              <a:rPr lang="en-US" sz="2400" dirty="0"/>
              <a:t>When a person who knowingly and without authorization fraudulently uses, or possesses with the intent to fraudulently use, personal identification information concerning an individual without first obtaining that individual’s consent, and may include;</a:t>
            </a:r>
          </a:p>
          <a:p>
            <a:pPr eaLnBrk="1" hangingPunct="1">
              <a:lnSpc>
                <a:spcPct val="90000"/>
              </a:lnSpc>
              <a:buNone/>
            </a:pPr>
            <a:endParaRPr lang="en-US" sz="2400" dirty="0"/>
          </a:p>
          <a:p>
            <a:pPr lvl="1">
              <a:lnSpc>
                <a:spcPct val="90000"/>
              </a:lnSpc>
            </a:pPr>
            <a:r>
              <a:rPr lang="en-US" sz="2200" dirty="0"/>
              <a:t>Using your personal information to open a new account</a:t>
            </a:r>
          </a:p>
          <a:p>
            <a:pPr lvl="1">
              <a:lnSpc>
                <a:spcPct val="90000"/>
              </a:lnSpc>
            </a:pPr>
            <a:r>
              <a:rPr lang="en-US" sz="2200" dirty="0"/>
              <a:t>Purchase vehicles</a:t>
            </a:r>
          </a:p>
          <a:p>
            <a:pPr lvl="1">
              <a:lnSpc>
                <a:spcPct val="90000"/>
              </a:lnSpc>
            </a:pPr>
            <a:r>
              <a:rPr lang="en-US" sz="2200" dirty="0"/>
              <a:t>Apply for loans or credit cards</a:t>
            </a:r>
          </a:p>
          <a:p>
            <a:pPr lvl="1">
              <a:lnSpc>
                <a:spcPct val="90000"/>
              </a:lnSpc>
            </a:pPr>
            <a:r>
              <a:rPr lang="en-US" sz="2200" dirty="0"/>
              <a:t>Establish services</a:t>
            </a:r>
          </a:p>
          <a:p>
            <a:pPr lvl="1">
              <a:lnSpc>
                <a:spcPct val="90000"/>
              </a:lnSpc>
            </a:pPr>
            <a:r>
              <a:rPr lang="en-US" sz="2200" dirty="0"/>
              <a:t>Rent homes, apartments and or vehicles</a:t>
            </a:r>
          </a:p>
        </p:txBody>
      </p:sp>
      <p:sp>
        <p:nvSpPr>
          <p:cNvPr id="4" name="Date Placeholder 3"/>
          <p:cNvSpPr>
            <a:spLocks noGrp="1"/>
          </p:cNvSpPr>
          <p:nvPr>
            <p:ph type="dt" sz="half" idx="10"/>
          </p:nvPr>
        </p:nvSpPr>
        <p:spPr/>
        <p:txBody>
          <a:bodyPr/>
          <a:lstStyle/>
          <a:p>
            <a:pPr>
              <a:defRPr/>
            </a:pPr>
            <a:fld id="{AC640D91-2A18-4AA2-98DA-771AC28013DE}"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5</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9435877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1000" fill="hold"/>
                                        <p:tgtEl>
                                          <p:spTgt spid="1536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536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5363">
                                            <p:txEl>
                                              <p:pRg st="0" end="0"/>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5363">
                                            <p:txEl>
                                              <p:pRg st="2" end="2"/>
                                            </p:txEl>
                                          </p:spTgt>
                                        </p:tgtEl>
                                        <p:attrNameLst>
                                          <p:attrName>style.visibility</p:attrName>
                                        </p:attrNameLst>
                                      </p:cBhvr>
                                      <p:to>
                                        <p:strVal val="visible"/>
                                      </p:to>
                                    </p:set>
                                    <p:anim calcmode="lin" valueType="num">
                                      <p:cBhvr>
                                        <p:cTn id="12" dur="1000" fill="hold"/>
                                        <p:tgtEl>
                                          <p:spTgt spid="15363">
                                            <p:txEl>
                                              <p:pRg st="2" end="2"/>
                                            </p:txEl>
                                          </p:spTgt>
                                        </p:tgtEl>
                                        <p:attrNameLst>
                                          <p:attrName>ppt_w</p:attrName>
                                        </p:attrNameLst>
                                      </p:cBhvr>
                                      <p:tavLst>
                                        <p:tav tm="0">
                                          <p:val>
                                            <p:strVal val="#ppt_w*0.70"/>
                                          </p:val>
                                        </p:tav>
                                        <p:tav tm="100000">
                                          <p:val>
                                            <p:strVal val="#ppt_w"/>
                                          </p:val>
                                        </p:tav>
                                      </p:tavLst>
                                    </p:anim>
                                    <p:anim calcmode="lin" valueType="num">
                                      <p:cBhvr>
                                        <p:cTn id="13" dur="1000" fill="hold"/>
                                        <p:tgtEl>
                                          <p:spTgt spid="15363">
                                            <p:txEl>
                                              <p:pRg st="2" end="2"/>
                                            </p:txEl>
                                          </p:spTgt>
                                        </p:tgtEl>
                                        <p:attrNameLst>
                                          <p:attrName>ppt_h</p:attrName>
                                        </p:attrNameLst>
                                      </p:cBhvr>
                                      <p:tavLst>
                                        <p:tav tm="0">
                                          <p:val>
                                            <p:strVal val="#ppt_h"/>
                                          </p:val>
                                        </p:tav>
                                        <p:tav tm="100000">
                                          <p:val>
                                            <p:strVal val="#ppt_h"/>
                                          </p:val>
                                        </p:tav>
                                      </p:tavLst>
                                    </p:anim>
                                    <p:animEffect transition="in" filter="fade">
                                      <p:cBhvr>
                                        <p:cTn id="14" dur="1000"/>
                                        <p:tgtEl>
                                          <p:spTgt spid="15363">
                                            <p:txEl>
                                              <p:pRg st="2" end="2"/>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 calcmode="lin" valueType="num">
                                      <p:cBhvr>
                                        <p:cTn id="17" dur="1000" fill="hold"/>
                                        <p:tgtEl>
                                          <p:spTgt spid="15363">
                                            <p:txEl>
                                              <p:pRg st="3" end="3"/>
                                            </p:txEl>
                                          </p:spTgt>
                                        </p:tgtEl>
                                        <p:attrNameLst>
                                          <p:attrName>ppt_w</p:attrName>
                                        </p:attrNameLst>
                                      </p:cBhvr>
                                      <p:tavLst>
                                        <p:tav tm="0">
                                          <p:val>
                                            <p:strVal val="#ppt_w*0.70"/>
                                          </p:val>
                                        </p:tav>
                                        <p:tav tm="100000">
                                          <p:val>
                                            <p:strVal val="#ppt_w"/>
                                          </p:val>
                                        </p:tav>
                                      </p:tavLst>
                                    </p:anim>
                                    <p:anim calcmode="lin" valueType="num">
                                      <p:cBhvr>
                                        <p:cTn id="18" dur="1000" fill="hold"/>
                                        <p:tgtEl>
                                          <p:spTgt spid="15363">
                                            <p:txEl>
                                              <p:pRg st="3" end="3"/>
                                            </p:txEl>
                                          </p:spTgt>
                                        </p:tgtEl>
                                        <p:attrNameLst>
                                          <p:attrName>ppt_h</p:attrName>
                                        </p:attrNameLst>
                                      </p:cBhvr>
                                      <p:tavLst>
                                        <p:tav tm="0">
                                          <p:val>
                                            <p:strVal val="#ppt_h"/>
                                          </p:val>
                                        </p:tav>
                                        <p:tav tm="100000">
                                          <p:val>
                                            <p:strVal val="#ppt_h"/>
                                          </p:val>
                                        </p:tav>
                                      </p:tavLst>
                                    </p:anim>
                                    <p:animEffect transition="in" filter="fade">
                                      <p:cBhvr>
                                        <p:cTn id="19" dur="1000"/>
                                        <p:tgtEl>
                                          <p:spTgt spid="15363">
                                            <p:txEl>
                                              <p:pRg st="3" end="3"/>
                                            </p:txEl>
                                          </p:spTgt>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15363">
                                            <p:txEl>
                                              <p:pRg st="4" end="4"/>
                                            </p:txEl>
                                          </p:spTgt>
                                        </p:tgtEl>
                                        <p:attrNameLst>
                                          <p:attrName>style.visibility</p:attrName>
                                        </p:attrNameLst>
                                      </p:cBhvr>
                                      <p:to>
                                        <p:strVal val="visible"/>
                                      </p:to>
                                    </p:set>
                                    <p:anim calcmode="lin" valueType="num">
                                      <p:cBhvr>
                                        <p:cTn id="22" dur="1000" fill="hold"/>
                                        <p:tgtEl>
                                          <p:spTgt spid="15363">
                                            <p:txEl>
                                              <p:pRg st="4" end="4"/>
                                            </p:txEl>
                                          </p:spTgt>
                                        </p:tgtEl>
                                        <p:attrNameLst>
                                          <p:attrName>ppt_w</p:attrName>
                                        </p:attrNameLst>
                                      </p:cBhvr>
                                      <p:tavLst>
                                        <p:tav tm="0">
                                          <p:val>
                                            <p:strVal val="#ppt_w*0.70"/>
                                          </p:val>
                                        </p:tav>
                                        <p:tav tm="100000">
                                          <p:val>
                                            <p:strVal val="#ppt_w"/>
                                          </p:val>
                                        </p:tav>
                                      </p:tavLst>
                                    </p:anim>
                                    <p:anim calcmode="lin" valueType="num">
                                      <p:cBhvr>
                                        <p:cTn id="23" dur="1000" fill="hold"/>
                                        <p:tgtEl>
                                          <p:spTgt spid="15363">
                                            <p:txEl>
                                              <p:pRg st="4" end="4"/>
                                            </p:txEl>
                                          </p:spTgt>
                                        </p:tgtEl>
                                        <p:attrNameLst>
                                          <p:attrName>ppt_h</p:attrName>
                                        </p:attrNameLst>
                                      </p:cBhvr>
                                      <p:tavLst>
                                        <p:tav tm="0">
                                          <p:val>
                                            <p:strVal val="#ppt_h"/>
                                          </p:val>
                                        </p:tav>
                                        <p:tav tm="100000">
                                          <p:val>
                                            <p:strVal val="#ppt_h"/>
                                          </p:val>
                                        </p:tav>
                                      </p:tavLst>
                                    </p:anim>
                                    <p:animEffect transition="in" filter="fade">
                                      <p:cBhvr>
                                        <p:cTn id="24" dur="1000"/>
                                        <p:tgtEl>
                                          <p:spTgt spid="15363">
                                            <p:txEl>
                                              <p:pRg st="4" end="4"/>
                                            </p:txEl>
                                          </p:spTgt>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5363">
                                            <p:txEl>
                                              <p:pRg st="5" end="5"/>
                                            </p:txEl>
                                          </p:spTgt>
                                        </p:tgtEl>
                                        <p:attrNameLst>
                                          <p:attrName>style.visibility</p:attrName>
                                        </p:attrNameLst>
                                      </p:cBhvr>
                                      <p:to>
                                        <p:strVal val="visible"/>
                                      </p:to>
                                    </p:set>
                                    <p:anim calcmode="lin" valueType="num">
                                      <p:cBhvr>
                                        <p:cTn id="27" dur="1000" fill="hold"/>
                                        <p:tgtEl>
                                          <p:spTgt spid="15363">
                                            <p:txEl>
                                              <p:pRg st="5" end="5"/>
                                            </p:txEl>
                                          </p:spTgt>
                                        </p:tgtEl>
                                        <p:attrNameLst>
                                          <p:attrName>ppt_w</p:attrName>
                                        </p:attrNameLst>
                                      </p:cBhvr>
                                      <p:tavLst>
                                        <p:tav tm="0">
                                          <p:val>
                                            <p:strVal val="#ppt_w*0.70"/>
                                          </p:val>
                                        </p:tav>
                                        <p:tav tm="100000">
                                          <p:val>
                                            <p:strVal val="#ppt_w"/>
                                          </p:val>
                                        </p:tav>
                                      </p:tavLst>
                                    </p:anim>
                                    <p:anim calcmode="lin" valueType="num">
                                      <p:cBhvr>
                                        <p:cTn id="28" dur="1000" fill="hold"/>
                                        <p:tgtEl>
                                          <p:spTgt spid="15363">
                                            <p:txEl>
                                              <p:pRg st="5" end="5"/>
                                            </p:txEl>
                                          </p:spTgt>
                                        </p:tgtEl>
                                        <p:attrNameLst>
                                          <p:attrName>ppt_h</p:attrName>
                                        </p:attrNameLst>
                                      </p:cBhvr>
                                      <p:tavLst>
                                        <p:tav tm="0">
                                          <p:val>
                                            <p:strVal val="#ppt_h"/>
                                          </p:val>
                                        </p:tav>
                                        <p:tav tm="100000">
                                          <p:val>
                                            <p:strVal val="#ppt_h"/>
                                          </p:val>
                                        </p:tav>
                                      </p:tavLst>
                                    </p:anim>
                                    <p:animEffect transition="in" filter="fade">
                                      <p:cBhvr>
                                        <p:cTn id="29" dur="1000"/>
                                        <p:tgtEl>
                                          <p:spTgt spid="15363">
                                            <p:txEl>
                                              <p:pRg st="5" end="5"/>
                                            </p:txEl>
                                          </p:spTgt>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15363">
                                            <p:txEl>
                                              <p:pRg st="6" end="6"/>
                                            </p:txEl>
                                          </p:spTgt>
                                        </p:tgtEl>
                                        <p:attrNameLst>
                                          <p:attrName>style.visibility</p:attrName>
                                        </p:attrNameLst>
                                      </p:cBhvr>
                                      <p:to>
                                        <p:strVal val="visible"/>
                                      </p:to>
                                    </p:set>
                                    <p:anim calcmode="lin" valueType="num">
                                      <p:cBhvr>
                                        <p:cTn id="32" dur="1000" fill="hold"/>
                                        <p:tgtEl>
                                          <p:spTgt spid="15363">
                                            <p:txEl>
                                              <p:pRg st="6" end="6"/>
                                            </p:txEl>
                                          </p:spTgt>
                                        </p:tgtEl>
                                        <p:attrNameLst>
                                          <p:attrName>ppt_w</p:attrName>
                                        </p:attrNameLst>
                                      </p:cBhvr>
                                      <p:tavLst>
                                        <p:tav tm="0">
                                          <p:val>
                                            <p:strVal val="#ppt_w*0.70"/>
                                          </p:val>
                                        </p:tav>
                                        <p:tav tm="100000">
                                          <p:val>
                                            <p:strVal val="#ppt_w"/>
                                          </p:val>
                                        </p:tav>
                                      </p:tavLst>
                                    </p:anim>
                                    <p:anim calcmode="lin" valueType="num">
                                      <p:cBhvr>
                                        <p:cTn id="33" dur="1000" fill="hold"/>
                                        <p:tgtEl>
                                          <p:spTgt spid="15363">
                                            <p:txEl>
                                              <p:pRg st="6" end="6"/>
                                            </p:txEl>
                                          </p:spTgt>
                                        </p:tgtEl>
                                        <p:attrNameLst>
                                          <p:attrName>ppt_h</p:attrName>
                                        </p:attrNameLst>
                                      </p:cBhvr>
                                      <p:tavLst>
                                        <p:tav tm="0">
                                          <p:val>
                                            <p:strVal val="#ppt_h"/>
                                          </p:val>
                                        </p:tav>
                                        <p:tav tm="100000">
                                          <p:val>
                                            <p:strVal val="#ppt_h"/>
                                          </p:val>
                                        </p:tav>
                                      </p:tavLst>
                                    </p:anim>
                                    <p:animEffect transition="in" filter="fade">
                                      <p:cBhvr>
                                        <p:cTn id="34" dur="1000"/>
                                        <p:tgtEl>
                                          <p:spTgt spid="153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957489"/>
            <a:ext cx="8229600" cy="81915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Checking your Credit </a:t>
            </a:r>
          </a:p>
        </p:txBody>
      </p:sp>
      <p:sp>
        <p:nvSpPr>
          <p:cNvPr id="20483" name="Rectangle 3"/>
          <p:cNvSpPr>
            <a:spLocks noGrp="1" noChangeArrowheads="1"/>
          </p:cNvSpPr>
          <p:nvPr>
            <p:ph idx="1"/>
          </p:nvPr>
        </p:nvSpPr>
        <p:spPr>
          <a:xfrm>
            <a:off x="457200" y="2012949"/>
            <a:ext cx="8229600" cy="4525963"/>
          </a:xfrm>
        </p:spPr>
        <p:txBody>
          <a:bodyPr>
            <a:normAutofit lnSpcReduction="10000"/>
          </a:bodyPr>
          <a:lstStyle/>
          <a:p>
            <a:pPr marL="274320" indent="-274320" algn="ctr" eaLnBrk="1" fontAlgn="auto" hangingPunct="1">
              <a:spcAft>
                <a:spcPts val="0"/>
              </a:spcAft>
              <a:buClr>
                <a:schemeClr val="accent3"/>
              </a:buClr>
              <a:buFont typeface="Wingdings" pitchFamily="2" charset="2"/>
              <a:buNone/>
              <a:defRPr/>
            </a:pPr>
            <a:r>
              <a:rPr lang="en-US" sz="2000" dirty="0"/>
              <a:t>You must quickly check your credit to see if there are other accounts open in your name you may not be aware of. </a:t>
            </a:r>
          </a:p>
          <a:p>
            <a:pPr marL="274320" indent="-274320" algn="ctr" eaLnBrk="1" fontAlgn="auto" hangingPunct="1">
              <a:spcAft>
                <a:spcPts val="0"/>
              </a:spcAft>
              <a:buClr>
                <a:schemeClr val="accent3"/>
              </a:buClr>
              <a:buFont typeface="Wingdings" pitchFamily="2" charset="2"/>
              <a:buNone/>
              <a:defRPr/>
            </a:pPr>
            <a:r>
              <a:rPr lang="en-US" sz="2000" dirty="0"/>
              <a:t>Here are the Credit Bureau numbers to check your credit report for identification theft:</a:t>
            </a:r>
          </a:p>
          <a:p>
            <a:pPr marL="274320" indent="-274320" eaLnBrk="1" fontAlgn="auto" hangingPunct="1">
              <a:spcAft>
                <a:spcPts val="0"/>
              </a:spcAft>
              <a:buClr>
                <a:schemeClr val="accent3"/>
              </a:buClr>
              <a:buFont typeface="Wingdings 2"/>
              <a:buChar char=""/>
              <a:defRPr/>
            </a:pPr>
            <a:r>
              <a:rPr lang="en-US" dirty="0">
                <a:solidFill>
                  <a:srgbClr val="FF0000"/>
                </a:solidFill>
              </a:rPr>
              <a:t>Equifax  </a:t>
            </a:r>
            <a:r>
              <a:rPr lang="en-US" dirty="0">
                <a:solidFill>
                  <a:srgbClr val="FF0000"/>
                </a:solidFill>
                <a:hlinkClick r:id="rId2"/>
              </a:rPr>
              <a:t>www.equifax.com</a:t>
            </a:r>
            <a:r>
              <a:rPr lang="en-US" dirty="0">
                <a:solidFill>
                  <a:srgbClr val="FF0000"/>
                </a:solidFill>
              </a:rPr>
              <a:t>  </a:t>
            </a:r>
            <a:r>
              <a:rPr lang="en-US" dirty="0"/>
              <a:t>1-800-685-1111</a:t>
            </a:r>
          </a:p>
          <a:p>
            <a:pPr marL="274320" indent="-274320" algn="ctr"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r>
              <a:rPr lang="en-US" dirty="0"/>
              <a:t>Experian </a:t>
            </a:r>
            <a:r>
              <a:rPr lang="en-US" dirty="0">
                <a:hlinkClick r:id="rId3"/>
              </a:rPr>
              <a:t>www.experian.com</a:t>
            </a:r>
            <a:r>
              <a:rPr lang="en-US" dirty="0"/>
              <a:t> 1-800-397-3742</a:t>
            </a:r>
          </a:p>
          <a:p>
            <a:pPr marL="274320" indent="-274320" algn="ctr" eaLnBrk="1" fontAlgn="auto" hangingPunct="1">
              <a:spcAft>
                <a:spcPts val="0"/>
              </a:spcAft>
              <a:buClr>
                <a:schemeClr val="accent3"/>
              </a:buClr>
              <a:buFont typeface="Wingdings 2"/>
              <a:buChar char=""/>
              <a:defRPr/>
            </a:pPr>
            <a:endParaRPr lang="en-US" dirty="0"/>
          </a:p>
          <a:p>
            <a:pPr marL="274320" indent="-274320" eaLnBrk="1" fontAlgn="auto" hangingPunct="1">
              <a:spcAft>
                <a:spcPts val="0"/>
              </a:spcAft>
              <a:buClr>
                <a:schemeClr val="accent3"/>
              </a:buClr>
              <a:buFont typeface="Wingdings 2"/>
              <a:buChar char=""/>
              <a:defRPr/>
            </a:pPr>
            <a:r>
              <a:rPr lang="en-US" dirty="0">
                <a:solidFill>
                  <a:schemeClr val="accent5">
                    <a:lumMod val="50000"/>
                  </a:schemeClr>
                </a:solidFill>
              </a:rPr>
              <a:t>Transunion</a:t>
            </a:r>
            <a:r>
              <a:rPr lang="en-US" dirty="0"/>
              <a:t> </a:t>
            </a:r>
            <a:r>
              <a:rPr lang="en-US" dirty="0">
                <a:hlinkClick r:id="rId4"/>
              </a:rPr>
              <a:t>www.transunion.com</a:t>
            </a:r>
            <a:r>
              <a:rPr lang="en-US" dirty="0"/>
              <a:t> 1-800-916-8800</a:t>
            </a:r>
          </a:p>
          <a:p>
            <a:pPr marL="274320" indent="-274320" eaLnBrk="1" fontAlgn="auto" hangingPunct="1">
              <a:spcAft>
                <a:spcPts val="0"/>
              </a:spcAft>
              <a:buClr>
                <a:schemeClr val="accent3"/>
              </a:buClr>
              <a:buFont typeface="Wingdings 2"/>
              <a:buChar char=""/>
              <a:defRPr/>
            </a:pPr>
            <a:endParaRPr lang="en-US" dirty="0"/>
          </a:p>
        </p:txBody>
      </p:sp>
      <p:sp>
        <p:nvSpPr>
          <p:cNvPr id="4" name="Date Placeholder 3"/>
          <p:cNvSpPr>
            <a:spLocks noGrp="1"/>
          </p:cNvSpPr>
          <p:nvPr>
            <p:ph type="dt" sz="half" idx="10"/>
          </p:nvPr>
        </p:nvSpPr>
        <p:spPr/>
        <p:txBody>
          <a:bodyPr/>
          <a:lstStyle/>
          <a:p>
            <a:pPr>
              <a:defRPr/>
            </a:pPr>
            <a:fld id="{A28DA6C4-F9A8-4401-B6C9-4B09954A4E51}"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50</a:t>
            </a:fld>
            <a:endParaRPr lang="en-US" dirty="0"/>
          </a:p>
        </p:txBody>
      </p:sp>
      <p:pic>
        <p:nvPicPr>
          <p:cNvPr id="7" name="Picture 4" descr="PBCA 3 Logo"/>
          <p:cNvPicPr>
            <a:picLocks noChangeAspect="1" noChangeArrowheads="1"/>
          </p:cNvPicPr>
          <p:nvPr/>
        </p:nvPicPr>
        <p:blipFill>
          <a:blip r:embed="rId5"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1477777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0483">
                                            <p:txEl>
                                              <p:pRg st="2" end="2"/>
                                            </p:txEl>
                                          </p:spTgt>
                                        </p:tgtEl>
                                        <p:attrNameLst>
                                          <p:attrName>style.visibility</p:attrName>
                                        </p:attrNameLst>
                                      </p:cBhvr>
                                      <p:to>
                                        <p:strVal val="visible"/>
                                      </p:to>
                                    </p:set>
                                    <p:anim calcmode="lin" valueType="num">
                                      <p:cBhvr>
                                        <p:cTn id="21" dur="1000" fill="hold"/>
                                        <p:tgtEl>
                                          <p:spTgt spid="2048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2048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2048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0483">
                                            <p:txEl>
                                              <p:pRg st="4" end="4"/>
                                            </p:txEl>
                                          </p:spTgt>
                                        </p:tgtEl>
                                        <p:attrNameLst>
                                          <p:attrName>style.visibility</p:attrName>
                                        </p:attrNameLst>
                                      </p:cBhvr>
                                      <p:to>
                                        <p:strVal val="visible"/>
                                      </p:to>
                                    </p:set>
                                    <p:anim calcmode="lin" valueType="num">
                                      <p:cBhvr>
                                        <p:cTn id="28" dur="1000" fill="hold"/>
                                        <p:tgtEl>
                                          <p:spTgt spid="2048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2048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2048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20483">
                                            <p:txEl>
                                              <p:pRg st="6" end="6"/>
                                            </p:txEl>
                                          </p:spTgt>
                                        </p:tgtEl>
                                        <p:attrNameLst>
                                          <p:attrName>style.visibility</p:attrName>
                                        </p:attrNameLst>
                                      </p:cBhvr>
                                      <p:to>
                                        <p:strVal val="visible"/>
                                      </p:to>
                                    </p:set>
                                    <p:anim calcmode="lin" valueType="num">
                                      <p:cBhvr>
                                        <p:cTn id="35" dur="1000" fill="hold"/>
                                        <p:tgtEl>
                                          <p:spTgt spid="20483">
                                            <p:txEl>
                                              <p:pRg st="6" end="6"/>
                                            </p:txEl>
                                          </p:spTgt>
                                        </p:tgtEl>
                                        <p:attrNameLst>
                                          <p:attrName>ppt_w</p:attrName>
                                        </p:attrNameLst>
                                      </p:cBhvr>
                                      <p:tavLst>
                                        <p:tav tm="0">
                                          <p:val>
                                            <p:strVal val="#ppt_w*0.70"/>
                                          </p:val>
                                        </p:tav>
                                        <p:tav tm="100000">
                                          <p:val>
                                            <p:strVal val="#ppt_w"/>
                                          </p:val>
                                        </p:tav>
                                      </p:tavLst>
                                    </p:anim>
                                    <p:anim calcmode="lin" valueType="num">
                                      <p:cBhvr>
                                        <p:cTn id="36" dur="1000" fill="hold"/>
                                        <p:tgtEl>
                                          <p:spTgt spid="20483">
                                            <p:txEl>
                                              <p:pRg st="6" end="6"/>
                                            </p:txEl>
                                          </p:spTgt>
                                        </p:tgtEl>
                                        <p:attrNameLst>
                                          <p:attrName>ppt_h</p:attrName>
                                        </p:attrNameLst>
                                      </p:cBhvr>
                                      <p:tavLst>
                                        <p:tav tm="0">
                                          <p:val>
                                            <p:strVal val="#ppt_h"/>
                                          </p:val>
                                        </p:tav>
                                        <p:tav tm="100000">
                                          <p:val>
                                            <p:strVal val="#ppt_h"/>
                                          </p:val>
                                        </p:tav>
                                      </p:tavLst>
                                    </p:anim>
                                    <p:animEffect transition="in" filter="fade">
                                      <p:cBhvr>
                                        <p:cTn id="37" dur="1000"/>
                                        <p:tgtEl>
                                          <p:spTgt spid="204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1524000"/>
          </a:xfrm>
        </p:spPr>
        <p:txBody>
          <a:bodyPr>
            <a:normAutofit/>
          </a:bodyPr>
          <a:lstStyle/>
          <a:p>
            <a:r>
              <a:rPr lang="en-US" dirty="0"/>
              <a:t>     </a:t>
            </a:r>
            <a:r>
              <a:rPr lang="en-US" dirty="0">
                <a:solidFill>
                  <a:srgbClr val="C00000"/>
                </a:solidFill>
                <a:effectLst>
                  <a:outerShdw blurRad="38100" dist="38100" dir="2700000" algn="tl">
                    <a:srgbClr val="000000">
                      <a:alpha val="43137"/>
                    </a:srgbClr>
                  </a:outerShdw>
                </a:effectLst>
              </a:rPr>
              <a:t>Today, the United States is Under Attack!!! </a:t>
            </a:r>
          </a:p>
        </p:txBody>
      </p:sp>
      <p:sp>
        <p:nvSpPr>
          <p:cNvPr id="4" name="Date Placeholder 3"/>
          <p:cNvSpPr>
            <a:spLocks noGrp="1"/>
          </p:cNvSpPr>
          <p:nvPr>
            <p:ph type="dt" sz="half" idx="10"/>
          </p:nvPr>
        </p:nvSpPr>
        <p:spPr/>
        <p:txBody>
          <a:bodyPr/>
          <a:lstStyle/>
          <a:p>
            <a:pPr>
              <a:defRPr/>
            </a:pPr>
            <a:fld id="{2A912BE4-D22E-42DB-8B5D-E0798CD1F55B}"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51</a:t>
            </a:fld>
            <a:endParaRPr lang="en-US" dirty="0"/>
          </a:p>
        </p:txBody>
      </p:sp>
      <p:sp>
        <p:nvSpPr>
          <p:cNvPr id="7" name="TextBox 6"/>
          <p:cNvSpPr txBox="1"/>
          <p:nvPr/>
        </p:nvSpPr>
        <p:spPr>
          <a:xfrm>
            <a:off x="457200" y="2438400"/>
            <a:ext cx="8153400" cy="3693319"/>
          </a:xfrm>
          <a:prstGeom prst="rect">
            <a:avLst/>
          </a:prstGeom>
          <a:noFill/>
        </p:spPr>
        <p:txBody>
          <a:bodyPr wrap="square" rtlCol="0">
            <a:spAutoFit/>
          </a:bodyPr>
          <a:lstStyle/>
          <a:p>
            <a:r>
              <a:rPr lang="en-US" dirty="0"/>
              <a:t>Cyber Crimes:</a:t>
            </a:r>
          </a:p>
          <a:p>
            <a:endParaRPr lang="en-US" sz="2000" dirty="0"/>
          </a:p>
          <a:p>
            <a:r>
              <a:rPr lang="en-US" sz="1800" dirty="0"/>
              <a:t>Cyber Crime is defined as using a computer to perpetrate a crime. This includes anything from down loading movies to music, games to ordering product from Amazon, E-Bay or any other sales company with a fraudulent or stolen credit card number.</a:t>
            </a:r>
          </a:p>
          <a:p>
            <a:endParaRPr lang="en-US" sz="2000" dirty="0"/>
          </a:p>
          <a:p>
            <a:r>
              <a:rPr lang="en-US" sz="1800" dirty="0"/>
              <a:t>It can also be for non-monetary purposes such as:</a:t>
            </a:r>
          </a:p>
          <a:p>
            <a:pPr>
              <a:buFont typeface="Arial" pitchFamily="34" charset="0"/>
              <a:buChar char="•"/>
            </a:pPr>
            <a:r>
              <a:rPr lang="en-US" sz="1600" dirty="0"/>
              <a:t>Denial of services</a:t>
            </a:r>
          </a:p>
          <a:p>
            <a:pPr>
              <a:buFont typeface="Arial" pitchFamily="34" charset="0"/>
              <a:buChar char="•"/>
            </a:pPr>
            <a:r>
              <a:rPr lang="en-US" sz="1600" dirty="0"/>
              <a:t>Cancellation of services</a:t>
            </a:r>
          </a:p>
          <a:p>
            <a:pPr>
              <a:buFont typeface="Arial" pitchFamily="34" charset="0"/>
              <a:buChar char="•"/>
            </a:pPr>
            <a:r>
              <a:rPr lang="en-US" sz="1600" dirty="0"/>
              <a:t>Defame a website</a:t>
            </a:r>
          </a:p>
          <a:p>
            <a:pPr>
              <a:buFont typeface="Arial" pitchFamily="34" charset="0"/>
              <a:buChar char="•"/>
            </a:pPr>
            <a:r>
              <a:rPr lang="en-US" sz="1600" dirty="0"/>
              <a:t>Hold your website hostage</a:t>
            </a:r>
          </a:p>
          <a:p>
            <a:pPr>
              <a:buFont typeface="Arial" pitchFamily="34" charset="0"/>
              <a:buChar char="•"/>
            </a:pPr>
            <a:r>
              <a:rPr lang="en-US" sz="1600" dirty="0"/>
              <a:t>Sell your personal information to other criminals</a:t>
            </a:r>
          </a:p>
        </p:txBody>
      </p:sp>
      <p:pic>
        <p:nvPicPr>
          <p:cNvPr id="8"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12508403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504825" y="752626"/>
            <a:ext cx="8229600" cy="1143000"/>
          </a:xfrm>
        </p:spPr>
        <p:txBody>
          <a:bodyPr/>
          <a:lstStyle/>
          <a:p>
            <a:pPr algn="ctr" eaLnBrk="1" hangingPunct="1"/>
            <a:r>
              <a:rPr lang="en-US" dirty="0">
                <a:solidFill>
                  <a:srgbClr val="C00000"/>
                </a:solidFill>
                <a:effectLst>
                  <a:outerShdw blurRad="38100" dist="38100" dir="2700000" algn="tl">
                    <a:srgbClr val="000000">
                      <a:alpha val="43137"/>
                    </a:srgbClr>
                  </a:outerShdw>
                </a:effectLst>
              </a:rPr>
              <a:t>In Closing…</a:t>
            </a:r>
          </a:p>
        </p:txBody>
      </p:sp>
      <p:sp>
        <p:nvSpPr>
          <p:cNvPr id="3" name="Content Placeholder 2"/>
          <p:cNvSpPr>
            <a:spLocks noGrp="1"/>
          </p:cNvSpPr>
          <p:nvPr>
            <p:ph idx="1"/>
          </p:nvPr>
        </p:nvSpPr>
        <p:spPr>
          <a:xfrm>
            <a:off x="457200" y="1844978"/>
            <a:ext cx="8229600" cy="4525963"/>
          </a:xfrm>
        </p:spPr>
        <p:txBody>
          <a:bodyPr>
            <a:normAutofit lnSpcReduction="10000"/>
          </a:bodyPr>
          <a:lstStyle/>
          <a:p>
            <a:pPr eaLnBrk="1" hangingPunct="1"/>
            <a:r>
              <a:rPr lang="en-US" dirty="0"/>
              <a:t>You must prepare for crime against you, whether in person, in your vehicle, in your home, or on your computer. </a:t>
            </a:r>
          </a:p>
          <a:p>
            <a:pPr eaLnBrk="1" hangingPunct="1"/>
            <a:r>
              <a:rPr lang="en-US" dirty="0"/>
              <a:t> You must be ready and be consciences  of your surroundings</a:t>
            </a:r>
          </a:p>
          <a:p>
            <a:pPr eaLnBrk="1" hangingPunct="1"/>
            <a:r>
              <a:rPr lang="en-US" dirty="0"/>
              <a:t>You must take your safety serious</a:t>
            </a:r>
          </a:p>
          <a:p>
            <a:pPr eaLnBrk="1" hangingPunct="1"/>
            <a:r>
              <a:rPr lang="en-US" dirty="0"/>
              <a:t>You must take your families safety serious </a:t>
            </a:r>
          </a:p>
          <a:p>
            <a:pPr eaLnBrk="1" hangingPunct="1"/>
            <a:r>
              <a:rPr lang="en-US" dirty="0"/>
              <a:t>Prevention and preparation strategies will keep you from becoming victim! </a:t>
            </a:r>
          </a:p>
          <a:p>
            <a:pPr eaLnBrk="1" hangingPunct="1">
              <a:buFont typeface="Wingdings 2" pitchFamily="18" charset="2"/>
              <a:buNone/>
            </a:pPr>
            <a:endParaRPr lang="en-US" dirty="0"/>
          </a:p>
        </p:txBody>
      </p:sp>
      <p:sp>
        <p:nvSpPr>
          <p:cNvPr id="4" name="Date Placeholder 3"/>
          <p:cNvSpPr>
            <a:spLocks noGrp="1"/>
          </p:cNvSpPr>
          <p:nvPr>
            <p:ph type="dt" sz="half" idx="10"/>
          </p:nvPr>
        </p:nvSpPr>
        <p:spPr/>
        <p:txBody>
          <a:bodyPr/>
          <a:lstStyle/>
          <a:p>
            <a:pPr>
              <a:defRPr/>
            </a:pPr>
            <a:fld id="{5B0796D4-816D-42C3-834E-CDF11FB04676}"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52</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478136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6"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7"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279" y="829431"/>
            <a:ext cx="8229600" cy="1277112"/>
          </a:xfrm>
        </p:spPr>
        <p:txBody>
          <a:bodyPr>
            <a:normAutofit fontScale="90000"/>
          </a:bodyPr>
          <a:lstStyle/>
          <a:p>
            <a:r>
              <a:rPr lang="en-US" dirty="0">
                <a:solidFill>
                  <a:srgbClr val="C00000"/>
                </a:solidFill>
                <a:effectLst>
                  <a:outerShdw blurRad="38100" dist="38100" dir="2700000" algn="tl">
                    <a:srgbClr val="000000">
                      <a:alpha val="43137"/>
                    </a:srgbClr>
                  </a:outerShdw>
                </a:effectLst>
              </a:rPr>
              <a:t>The Palm Beach County Association of Chiefs of Police</a:t>
            </a:r>
          </a:p>
        </p:txBody>
      </p:sp>
      <p:pic>
        <p:nvPicPr>
          <p:cNvPr id="7170" name="Picture 2"/>
          <p:cNvPicPr>
            <a:picLocks noGrp="1" noChangeAspect="1" noChangeArrowheads="1"/>
          </p:cNvPicPr>
          <p:nvPr>
            <p:ph idx="1"/>
          </p:nvPr>
        </p:nvPicPr>
        <p:blipFill>
          <a:blip r:embed="rId2" cstate="print"/>
          <a:srcRect/>
          <a:stretch>
            <a:fillRect/>
          </a:stretch>
        </p:blipFill>
        <p:spPr bwMode="auto">
          <a:xfrm>
            <a:off x="4191000" y="3048000"/>
            <a:ext cx="1016000" cy="762000"/>
          </a:xfrm>
          <a:prstGeom prst="rect">
            <a:avLst/>
          </a:prstGeom>
          <a:noFill/>
          <a:ln w="9525">
            <a:noFill/>
            <a:miter lim="800000"/>
            <a:headEnd/>
            <a:tailEnd/>
          </a:ln>
        </p:spPr>
      </p:pic>
      <p:sp>
        <p:nvSpPr>
          <p:cNvPr id="4" name="Date Placeholder 3"/>
          <p:cNvSpPr>
            <a:spLocks noGrp="1"/>
          </p:cNvSpPr>
          <p:nvPr>
            <p:ph type="dt" sz="half" idx="10"/>
          </p:nvPr>
        </p:nvSpPr>
        <p:spPr/>
        <p:txBody>
          <a:bodyPr/>
          <a:lstStyle/>
          <a:p>
            <a:pPr>
              <a:defRPr/>
            </a:pPr>
            <a:fld id="{A6C271D1-A4D2-4C99-8690-182696B07A8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53</a:t>
            </a:fld>
            <a:endParaRPr lang="en-US" dirty="0"/>
          </a:p>
        </p:txBody>
      </p:sp>
      <p:pic>
        <p:nvPicPr>
          <p:cNvPr id="7171" name="Picture 3"/>
          <p:cNvPicPr>
            <a:picLocks noChangeAspect="1" noChangeArrowheads="1"/>
          </p:cNvPicPr>
          <p:nvPr/>
        </p:nvPicPr>
        <p:blipFill>
          <a:blip r:embed="rId3" cstate="print"/>
          <a:srcRect/>
          <a:stretch>
            <a:fillRect/>
          </a:stretch>
        </p:blipFill>
        <p:spPr bwMode="auto">
          <a:xfrm>
            <a:off x="2438400" y="3124200"/>
            <a:ext cx="916928" cy="685800"/>
          </a:xfrm>
          <a:prstGeom prst="rect">
            <a:avLst/>
          </a:prstGeom>
          <a:noFill/>
          <a:ln w="9525">
            <a:noFill/>
            <a:miter lim="800000"/>
            <a:headEnd/>
            <a:tailEnd/>
          </a:ln>
        </p:spPr>
      </p:pic>
      <p:pic>
        <p:nvPicPr>
          <p:cNvPr id="7172" name="Picture 4"/>
          <p:cNvPicPr>
            <a:picLocks noChangeAspect="1" noChangeArrowheads="1"/>
          </p:cNvPicPr>
          <p:nvPr/>
        </p:nvPicPr>
        <p:blipFill>
          <a:blip r:embed="rId4" cstate="print"/>
          <a:srcRect/>
          <a:stretch>
            <a:fillRect/>
          </a:stretch>
        </p:blipFill>
        <p:spPr bwMode="auto">
          <a:xfrm>
            <a:off x="762000" y="3124200"/>
            <a:ext cx="937846" cy="762000"/>
          </a:xfrm>
          <a:prstGeom prst="rect">
            <a:avLst/>
          </a:prstGeom>
          <a:noFill/>
          <a:ln w="9525">
            <a:noFill/>
            <a:miter lim="800000"/>
            <a:headEnd/>
            <a:tailEnd/>
          </a:ln>
        </p:spPr>
      </p:pic>
      <p:pic>
        <p:nvPicPr>
          <p:cNvPr id="7173" name="Picture 5"/>
          <p:cNvPicPr>
            <a:picLocks noChangeAspect="1" noChangeArrowheads="1"/>
          </p:cNvPicPr>
          <p:nvPr/>
        </p:nvPicPr>
        <p:blipFill>
          <a:blip r:embed="rId5" cstate="print"/>
          <a:srcRect/>
          <a:stretch>
            <a:fillRect/>
          </a:stretch>
        </p:blipFill>
        <p:spPr bwMode="auto">
          <a:xfrm>
            <a:off x="5715000" y="3124200"/>
            <a:ext cx="1010024" cy="609600"/>
          </a:xfrm>
          <a:prstGeom prst="rect">
            <a:avLst/>
          </a:prstGeom>
          <a:noFill/>
          <a:ln w="9525">
            <a:noFill/>
            <a:miter lim="800000"/>
            <a:headEnd/>
            <a:tailEnd/>
          </a:ln>
        </p:spPr>
      </p:pic>
      <p:sp>
        <p:nvSpPr>
          <p:cNvPr id="11" name="TextBox 10"/>
          <p:cNvSpPr txBox="1"/>
          <p:nvPr/>
        </p:nvSpPr>
        <p:spPr>
          <a:xfrm>
            <a:off x="1066800" y="2209800"/>
            <a:ext cx="7086600" cy="707886"/>
          </a:xfrm>
          <a:prstGeom prst="rect">
            <a:avLst/>
          </a:prstGeom>
          <a:noFill/>
        </p:spPr>
        <p:txBody>
          <a:bodyPr wrap="square" rtlCol="0">
            <a:spAutoFit/>
          </a:bodyPr>
          <a:lstStyle/>
          <a:p>
            <a:pPr algn="ctr"/>
            <a:r>
              <a:rPr lang="en-US" sz="2000" dirty="0"/>
              <a:t>Wishes to thank the following private partners for contributing to this important message.</a:t>
            </a:r>
          </a:p>
        </p:txBody>
      </p:sp>
      <p:pic>
        <p:nvPicPr>
          <p:cNvPr id="7174" name="Picture 6"/>
          <p:cNvPicPr>
            <a:picLocks noChangeAspect="1" noChangeArrowheads="1"/>
          </p:cNvPicPr>
          <p:nvPr/>
        </p:nvPicPr>
        <p:blipFill>
          <a:blip r:embed="rId6" cstate="print"/>
          <a:srcRect/>
          <a:stretch>
            <a:fillRect/>
          </a:stretch>
        </p:blipFill>
        <p:spPr bwMode="auto">
          <a:xfrm>
            <a:off x="7200900" y="3200400"/>
            <a:ext cx="914400" cy="609600"/>
          </a:xfrm>
          <a:prstGeom prst="rect">
            <a:avLst/>
          </a:prstGeom>
          <a:noFill/>
          <a:ln w="9525">
            <a:noFill/>
            <a:miter lim="800000"/>
            <a:headEnd/>
            <a:tailEnd/>
          </a:ln>
        </p:spPr>
      </p:pic>
      <p:pic>
        <p:nvPicPr>
          <p:cNvPr id="7175" name="Picture 7"/>
          <p:cNvPicPr>
            <a:picLocks noChangeAspect="1" noChangeArrowheads="1"/>
          </p:cNvPicPr>
          <p:nvPr/>
        </p:nvPicPr>
        <p:blipFill>
          <a:blip r:embed="rId7" cstate="print"/>
          <a:srcRect/>
          <a:stretch>
            <a:fillRect/>
          </a:stretch>
        </p:blipFill>
        <p:spPr bwMode="auto">
          <a:xfrm>
            <a:off x="685800" y="4419600"/>
            <a:ext cx="1044102" cy="609600"/>
          </a:xfrm>
          <a:prstGeom prst="rect">
            <a:avLst/>
          </a:prstGeom>
          <a:noFill/>
          <a:ln w="9525">
            <a:noFill/>
            <a:miter lim="800000"/>
            <a:headEnd/>
            <a:tailEnd/>
          </a:ln>
        </p:spPr>
      </p:pic>
      <p:pic>
        <p:nvPicPr>
          <p:cNvPr id="7176" name="Picture 8"/>
          <p:cNvPicPr>
            <a:picLocks noChangeAspect="1" noChangeArrowheads="1"/>
          </p:cNvPicPr>
          <p:nvPr/>
        </p:nvPicPr>
        <p:blipFill>
          <a:blip r:embed="rId8" cstate="print"/>
          <a:srcRect/>
          <a:stretch>
            <a:fillRect/>
          </a:stretch>
        </p:blipFill>
        <p:spPr bwMode="auto">
          <a:xfrm>
            <a:off x="2286000" y="4419600"/>
            <a:ext cx="1295399" cy="712469"/>
          </a:xfrm>
          <a:prstGeom prst="rect">
            <a:avLst/>
          </a:prstGeom>
          <a:noFill/>
          <a:ln w="9525">
            <a:noFill/>
            <a:miter lim="800000"/>
            <a:headEnd/>
            <a:tailEnd/>
          </a:ln>
        </p:spPr>
      </p:pic>
      <p:pic>
        <p:nvPicPr>
          <p:cNvPr id="7177" name="Picture 9"/>
          <p:cNvPicPr>
            <a:picLocks noChangeAspect="1" noChangeArrowheads="1"/>
          </p:cNvPicPr>
          <p:nvPr/>
        </p:nvPicPr>
        <p:blipFill>
          <a:blip r:embed="rId9" cstate="print"/>
          <a:srcRect/>
          <a:stretch>
            <a:fillRect/>
          </a:stretch>
        </p:blipFill>
        <p:spPr bwMode="auto">
          <a:xfrm>
            <a:off x="4114800" y="4419600"/>
            <a:ext cx="1219200" cy="449179"/>
          </a:xfrm>
          <a:prstGeom prst="rect">
            <a:avLst/>
          </a:prstGeom>
          <a:noFill/>
          <a:ln w="9525">
            <a:noFill/>
            <a:miter lim="800000"/>
            <a:headEnd/>
            <a:tailEnd/>
          </a:ln>
        </p:spPr>
      </p:pic>
      <p:pic>
        <p:nvPicPr>
          <p:cNvPr id="7178" name="Picture 10"/>
          <p:cNvPicPr>
            <a:picLocks noChangeAspect="1" noChangeArrowheads="1"/>
          </p:cNvPicPr>
          <p:nvPr/>
        </p:nvPicPr>
        <p:blipFill>
          <a:blip r:embed="rId10" cstate="print"/>
          <a:srcRect/>
          <a:stretch>
            <a:fillRect/>
          </a:stretch>
        </p:blipFill>
        <p:spPr bwMode="auto">
          <a:xfrm>
            <a:off x="5715000" y="4191000"/>
            <a:ext cx="1020233" cy="685800"/>
          </a:xfrm>
          <a:prstGeom prst="rect">
            <a:avLst/>
          </a:prstGeom>
          <a:noFill/>
          <a:ln w="9525">
            <a:noFill/>
            <a:miter lim="800000"/>
            <a:headEnd/>
            <a:tailEnd/>
          </a:ln>
        </p:spPr>
      </p:pic>
      <p:pic>
        <p:nvPicPr>
          <p:cNvPr id="7179" name="Picture 11"/>
          <p:cNvPicPr>
            <a:picLocks noChangeAspect="1" noChangeArrowheads="1"/>
          </p:cNvPicPr>
          <p:nvPr/>
        </p:nvPicPr>
        <p:blipFill>
          <a:blip r:embed="rId11" cstate="print"/>
          <a:srcRect/>
          <a:stretch>
            <a:fillRect/>
          </a:stretch>
        </p:blipFill>
        <p:spPr bwMode="auto">
          <a:xfrm>
            <a:off x="7162800" y="4343401"/>
            <a:ext cx="1311639" cy="533400"/>
          </a:xfrm>
          <a:prstGeom prst="rect">
            <a:avLst/>
          </a:prstGeom>
          <a:noFill/>
          <a:ln w="9525">
            <a:noFill/>
            <a:miter lim="800000"/>
            <a:headEnd/>
            <a:tailEnd/>
          </a:ln>
        </p:spPr>
      </p:pic>
      <p:pic>
        <p:nvPicPr>
          <p:cNvPr id="7180" name="Picture 12"/>
          <p:cNvPicPr>
            <a:picLocks noChangeAspect="1" noChangeArrowheads="1"/>
          </p:cNvPicPr>
          <p:nvPr/>
        </p:nvPicPr>
        <p:blipFill>
          <a:blip r:embed="rId12" cstate="print"/>
          <a:srcRect/>
          <a:stretch>
            <a:fillRect/>
          </a:stretch>
        </p:blipFill>
        <p:spPr bwMode="auto">
          <a:xfrm>
            <a:off x="381000" y="5638800"/>
            <a:ext cx="1295400" cy="381000"/>
          </a:xfrm>
          <a:prstGeom prst="rect">
            <a:avLst/>
          </a:prstGeom>
          <a:noFill/>
          <a:ln w="9525">
            <a:noFill/>
            <a:miter lim="800000"/>
            <a:headEnd/>
            <a:tailEnd/>
          </a:ln>
        </p:spPr>
      </p:pic>
      <p:pic>
        <p:nvPicPr>
          <p:cNvPr id="7181" name="Picture 13"/>
          <p:cNvPicPr>
            <a:picLocks noChangeAspect="1" noChangeArrowheads="1"/>
          </p:cNvPicPr>
          <p:nvPr/>
        </p:nvPicPr>
        <p:blipFill>
          <a:blip r:embed="rId13" cstate="print"/>
          <a:srcRect/>
          <a:stretch>
            <a:fillRect/>
          </a:stretch>
        </p:blipFill>
        <p:spPr bwMode="auto">
          <a:xfrm>
            <a:off x="1905000" y="5486400"/>
            <a:ext cx="1084385" cy="685800"/>
          </a:xfrm>
          <a:prstGeom prst="rect">
            <a:avLst/>
          </a:prstGeom>
          <a:noFill/>
          <a:ln w="9525">
            <a:noFill/>
            <a:miter lim="800000"/>
            <a:headEnd/>
            <a:tailEnd/>
          </a:ln>
        </p:spPr>
      </p:pic>
      <p:pic>
        <p:nvPicPr>
          <p:cNvPr id="7182" name="Picture 14"/>
          <p:cNvPicPr>
            <a:picLocks noChangeAspect="1" noChangeArrowheads="1"/>
          </p:cNvPicPr>
          <p:nvPr/>
        </p:nvPicPr>
        <p:blipFill>
          <a:blip r:embed="rId14" cstate="print"/>
          <a:srcRect/>
          <a:stretch>
            <a:fillRect/>
          </a:stretch>
        </p:blipFill>
        <p:spPr bwMode="auto">
          <a:xfrm>
            <a:off x="3352800" y="5562600"/>
            <a:ext cx="1143000" cy="481262"/>
          </a:xfrm>
          <a:prstGeom prst="rect">
            <a:avLst/>
          </a:prstGeom>
          <a:noFill/>
          <a:ln w="9525">
            <a:noFill/>
            <a:miter lim="800000"/>
            <a:headEnd/>
            <a:tailEnd/>
          </a:ln>
        </p:spPr>
      </p:pic>
      <p:pic>
        <p:nvPicPr>
          <p:cNvPr id="7183" name="Picture 15"/>
          <p:cNvPicPr>
            <a:picLocks noChangeAspect="1" noChangeArrowheads="1"/>
          </p:cNvPicPr>
          <p:nvPr/>
        </p:nvPicPr>
        <p:blipFill>
          <a:blip r:embed="rId15" cstate="print"/>
          <a:srcRect/>
          <a:stretch>
            <a:fillRect/>
          </a:stretch>
        </p:blipFill>
        <p:spPr bwMode="auto">
          <a:xfrm>
            <a:off x="4953000" y="5410200"/>
            <a:ext cx="609600" cy="762000"/>
          </a:xfrm>
          <a:prstGeom prst="rect">
            <a:avLst/>
          </a:prstGeom>
          <a:noFill/>
          <a:ln w="9525">
            <a:noFill/>
            <a:miter lim="800000"/>
            <a:headEnd/>
            <a:tailEnd/>
          </a:ln>
        </p:spPr>
      </p:pic>
      <p:pic>
        <p:nvPicPr>
          <p:cNvPr id="7184" name="Picture 16"/>
          <p:cNvPicPr>
            <a:picLocks noChangeAspect="1" noChangeArrowheads="1"/>
          </p:cNvPicPr>
          <p:nvPr/>
        </p:nvPicPr>
        <p:blipFill>
          <a:blip r:embed="rId16" cstate="print"/>
          <a:srcRect/>
          <a:stretch>
            <a:fillRect/>
          </a:stretch>
        </p:blipFill>
        <p:spPr bwMode="auto">
          <a:xfrm>
            <a:off x="5943600" y="5486400"/>
            <a:ext cx="1143000" cy="561933"/>
          </a:xfrm>
          <a:prstGeom prst="rect">
            <a:avLst/>
          </a:prstGeom>
          <a:noFill/>
          <a:ln w="9525">
            <a:noFill/>
            <a:miter lim="800000"/>
            <a:headEnd/>
            <a:tailEnd/>
          </a:ln>
        </p:spPr>
      </p:pic>
      <p:pic>
        <p:nvPicPr>
          <p:cNvPr id="1026" name="Picture 2"/>
          <p:cNvPicPr>
            <a:picLocks noChangeAspect="1" noChangeArrowheads="1"/>
          </p:cNvPicPr>
          <p:nvPr/>
        </p:nvPicPr>
        <p:blipFill>
          <a:blip r:embed="rId17" cstate="print"/>
          <a:srcRect/>
          <a:stretch>
            <a:fillRect/>
          </a:stretch>
        </p:blipFill>
        <p:spPr bwMode="auto">
          <a:xfrm>
            <a:off x="7543800" y="5257800"/>
            <a:ext cx="838200" cy="854798"/>
          </a:xfrm>
          <a:prstGeom prst="rect">
            <a:avLst/>
          </a:prstGeom>
          <a:noFill/>
          <a:ln w="9525">
            <a:noFill/>
            <a:miter lim="800000"/>
            <a:headEnd/>
            <a:tailEnd/>
          </a:ln>
        </p:spPr>
      </p:pic>
      <p:pic>
        <p:nvPicPr>
          <p:cNvPr id="23" name="Picture 4" descr="PBCA 3 Logo"/>
          <p:cNvPicPr>
            <a:picLocks noChangeAspect="1" noChangeArrowheads="1"/>
          </p:cNvPicPr>
          <p:nvPr/>
        </p:nvPicPr>
        <p:blipFill>
          <a:blip r:embed="rId18" cstate="print"/>
          <a:srcRect/>
          <a:stretch>
            <a:fillRect/>
          </a:stretch>
        </p:blipFill>
        <p:spPr bwMode="auto">
          <a:xfrm>
            <a:off x="4207079" y="110455"/>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6725125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title"/>
          </p:nvPr>
        </p:nvSpPr>
        <p:spPr>
          <a:xfrm>
            <a:off x="457200" y="908946"/>
            <a:ext cx="8229600" cy="1200150"/>
          </a:xfrm>
        </p:spPr>
        <p:txBody>
          <a:bodyPr>
            <a:normAutofit fontScale="90000"/>
          </a:bodyPr>
          <a:lstStyle/>
          <a:p>
            <a:pPr algn="ctr" eaLnBrk="1" hangingPunct="1"/>
            <a:r>
              <a:rPr lang="en-US" dirty="0">
                <a:solidFill>
                  <a:srgbClr val="C00000"/>
                </a:solidFill>
                <a:effectLst>
                  <a:outerShdw blurRad="38100" dist="38100" dir="2700000" algn="tl">
                    <a:srgbClr val="000000">
                      <a:alpha val="43137"/>
                    </a:srgbClr>
                  </a:outerShdw>
                </a:effectLst>
              </a:rPr>
              <a:t>Laws Were Enacted to Criminalize Identity Theft </a:t>
            </a:r>
          </a:p>
        </p:txBody>
      </p:sp>
      <p:sp>
        <p:nvSpPr>
          <p:cNvPr id="12291" name="Rectangle 7"/>
          <p:cNvSpPr>
            <a:spLocks noGrp="1" noChangeArrowheads="1"/>
          </p:cNvSpPr>
          <p:nvPr>
            <p:ph idx="1"/>
          </p:nvPr>
        </p:nvSpPr>
        <p:spPr/>
        <p:txBody>
          <a:bodyPr/>
          <a:lstStyle/>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r>
              <a:rPr lang="en-US" dirty="0"/>
              <a:t>In 1998</a:t>
            </a:r>
          </a:p>
          <a:p>
            <a:pPr algn="ctr" eaLnBrk="1" hangingPunct="1">
              <a:buFont typeface="Wingdings" pitchFamily="2" charset="2"/>
              <a:buNone/>
            </a:pPr>
            <a:r>
              <a:rPr lang="en-US" dirty="0"/>
              <a:t> Congress passed the </a:t>
            </a:r>
          </a:p>
          <a:p>
            <a:pPr algn="ctr" eaLnBrk="1" hangingPunct="1">
              <a:buFont typeface="Wingdings" pitchFamily="2" charset="2"/>
              <a:buNone/>
            </a:pPr>
            <a:r>
              <a:rPr lang="en-US" dirty="0"/>
              <a:t>Identity Theft and Assumption Deterrence Act</a:t>
            </a:r>
          </a:p>
          <a:p>
            <a:pPr algn="ctr" eaLnBrk="1" hangingPunct="1">
              <a:buFont typeface="Wingdings" pitchFamily="2" charset="2"/>
              <a:buNone/>
            </a:pPr>
            <a:r>
              <a:rPr lang="en-US" dirty="0"/>
              <a:t>(18 U.S.C. ~ 1028)</a:t>
            </a:r>
          </a:p>
          <a:p>
            <a:pPr algn="ctr" eaLnBrk="1" hangingPunct="1">
              <a:buFont typeface="Wingdings" pitchFamily="2" charset="2"/>
              <a:buNone/>
            </a:pPr>
            <a:endParaRPr lang="en-US" dirty="0"/>
          </a:p>
          <a:p>
            <a:pPr algn="ctr" eaLnBrk="1" hangingPunct="1">
              <a:buFont typeface="Wingdings" pitchFamily="2" charset="2"/>
              <a:buNone/>
            </a:pPr>
            <a:endParaRPr lang="en-US" dirty="0"/>
          </a:p>
          <a:p>
            <a:pPr algn="ctr" eaLnBrk="1" hangingPunct="1">
              <a:buFont typeface="Wingdings" pitchFamily="2" charset="2"/>
              <a:buNone/>
            </a:pPr>
            <a:endParaRPr lang="en-US" dirty="0"/>
          </a:p>
        </p:txBody>
      </p:sp>
      <p:sp>
        <p:nvSpPr>
          <p:cNvPr id="4" name="Date Placeholder 3"/>
          <p:cNvSpPr>
            <a:spLocks noGrp="1"/>
          </p:cNvSpPr>
          <p:nvPr>
            <p:ph type="dt" sz="half" idx="10"/>
          </p:nvPr>
        </p:nvSpPr>
        <p:spPr/>
        <p:txBody>
          <a:bodyPr/>
          <a:lstStyle/>
          <a:p>
            <a:pPr>
              <a:defRPr/>
            </a:pPr>
            <a:fld id="{AC451F53-2231-483A-9E58-C342E74C27E3}"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6</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3760431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2291">
                                            <p:txEl>
                                              <p:pRg st="2" end="2"/>
                                            </p:txEl>
                                          </p:spTgt>
                                        </p:tgtEl>
                                        <p:attrNameLst>
                                          <p:attrName>style.visibility</p:attrName>
                                        </p:attrNameLst>
                                      </p:cBhvr>
                                      <p:to>
                                        <p:strVal val="visible"/>
                                      </p:to>
                                    </p:set>
                                    <p:anim calcmode="lin" valueType="num">
                                      <p:cBhvr>
                                        <p:cTn id="7" dur="1000" fill="hold"/>
                                        <p:tgtEl>
                                          <p:spTgt spid="12291">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12291">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12291">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2291">
                                            <p:txEl>
                                              <p:pRg st="3" end="3"/>
                                            </p:txEl>
                                          </p:spTgt>
                                        </p:tgtEl>
                                        <p:attrNameLst>
                                          <p:attrName>style.visibility</p:attrName>
                                        </p:attrNameLst>
                                      </p:cBhvr>
                                      <p:to>
                                        <p:strVal val="visible"/>
                                      </p:to>
                                    </p:set>
                                    <p:anim calcmode="lin" valueType="num">
                                      <p:cBhvr>
                                        <p:cTn id="14" dur="1000" fill="hold"/>
                                        <p:tgtEl>
                                          <p:spTgt spid="12291">
                                            <p:txEl>
                                              <p:pRg st="3" end="3"/>
                                            </p:txEl>
                                          </p:spTgt>
                                        </p:tgtEl>
                                        <p:attrNameLst>
                                          <p:attrName>ppt_w</p:attrName>
                                        </p:attrNameLst>
                                      </p:cBhvr>
                                      <p:tavLst>
                                        <p:tav tm="0">
                                          <p:val>
                                            <p:strVal val="#ppt_w*0.70"/>
                                          </p:val>
                                        </p:tav>
                                        <p:tav tm="100000">
                                          <p:val>
                                            <p:strVal val="#ppt_w"/>
                                          </p:val>
                                        </p:tav>
                                      </p:tavLst>
                                    </p:anim>
                                    <p:anim calcmode="lin" valueType="num">
                                      <p:cBhvr>
                                        <p:cTn id="15" dur="1000" fill="hold"/>
                                        <p:tgtEl>
                                          <p:spTgt spid="12291">
                                            <p:txEl>
                                              <p:pRg st="3" end="3"/>
                                            </p:txEl>
                                          </p:spTgt>
                                        </p:tgtEl>
                                        <p:attrNameLst>
                                          <p:attrName>ppt_h</p:attrName>
                                        </p:attrNameLst>
                                      </p:cBhvr>
                                      <p:tavLst>
                                        <p:tav tm="0">
                                          <p:val>
                                            <p:strVal val="#ppt_h"/>
                                          </p:val>
                                        </p:tav>
                                        <p:tav tm="100000">
                                          <p:val>
                                            <p:strVal val="#ppt_h"/>
                                          </p:val>
                                        </p:tav>
                                      </p:tavLst>
                                    </p:anim>
                                    <p:animEffect transition="in" filter="fade">
                                      <p:cBhvr>
                                        <p:cTn id="16" dur="1000"/>
                                        <p:tgtEl>
                                          <p:spTgt spid="12291">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anim calcmode="lin" valueType="num">
                                      <p:cBhvr>
                                        <p:cTn id="21" dur="1000" fill="hold"/>
                                        <p:tgtEl>
                                          <p:spTgt spid="12291">
                                            <p:txEl>
                                              <p:pRg st="4" end="4"/>
                                            </p:txEl>
                                          </p:spTgt>
                                        </p:tgtEl>
                                        <p:attrNameLst>
                                          <p:attrName>ppt_w</p:attrName>
                                        </p:attrNameLst>
                                      </p:cBhvr>
                                      <p:tavLst>
                                        <p:tav tm="0">
                                          <p:val>
                                            <p:strVal val="#ppt_w*0.70"/>
                                          </p:val>
                                        </p:tav>
                                        <p:tav tm="100000">
                                          <p:val>
                                            <p:strVal val="#ppt_w"/>
                                          </p:val>
                                        </p:tav>
                                      </p:tavLst>
                                    </p:anim>
                                    <p:anim calcmode="lin" valueType="num">
                                      <p:cBhvr>
                                        <p:cTn id="22" dur="1000" fill="hold"/>
                                        <p:tgtEl>
                                          <p:spTgt spid="12291">
                                            <p:txEl>
                                              <p:pRg st="4" end="4"/>
                                            </p:txEl>
                                          </p:spTgt>
                                        </p:tgtEl>
                                        <p:attrNameLst>
                                          <p:attrName>ppt_h</p:attrName>
                                        </p:attrNameLst>
                                      </p:cBhvr>
                                      <p:tavLst>
                                        <p:tav tm="0">
                                          <p:val>
                                            <p:strVal val="#ppt_h"/>
                                          </p:val>
                                        </p:tav>
                                        <p:tav tm="100000">
                                          <p:val>
                                            <p:strVal val="#ppt_h"/>
                                          </p:val>
                                        </p:tav>
                                      </p:tavLst>
                                    </p:anim>
                                    <p:animEffect transition="in" filter="fade">
                                      <p:cBhvr>
                                        <p:cTn id="23" dur="1000"/>
                                        <p:tgtEl>
                                          <p:spTgt spid="12291">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2291">
                                            <p:txEl>
                                              <p:pRg st="5" end="5"/>
                                            </p:txEl>
                                          </p:spTgt>
                                        </p:tgtEl>
                                        <p:attrNameLst>
                                          <p:attrName>style.visibility</p:attrName>
                                        </p:attrNameLst>
                                      </p:cBhvr>
                                      <p:to>
                                        <p:strVal val="visible"/>
                                      </p:to>
                                    </p:set>
                                    <p:anim calcmode="lin" valueType="num">
                                      <p:cBhvr>
                                        <p:cTn id="28" dur="1000" fill="hold"/>
                                        <p:tgtEl>
                                          <p:spTgt spid="12291">
                                            <p:txEl>
                                              <p:pRg st="5" end="5"/>
                                            </p:txEl>
                                          </p:spTgt>
                                        </p:tgtEl>
                                        <p:attrNameLst>
                                          <p:attrName>ppt_w</p:attrName>
                                        </p:attrNameLst>
                                      </p:cBhvr>
                                      <p:tavLst>
                                        <p:tav tm="0">
                                          <p:val>
                                            <p:strVal val="#ppt_w*0.70"/>
                                          </p:val>
                                        </p:tav>
                                        <p:tav tm="100000">
                                          <p:val>
                                            <p:strVal val="#ppt_w"/>
                                          </p:val>
                                        </p:tav>
                                      </p:tavLst>
                                    </p:anim>
                                    <p:anim calcmode="lin" valueType="num">
                                      <p:cBhvr>
                                        <p:cTn id="29" dur="1000" fill="hold"/>
                                        <p:tgtEl>
                                          <p:spTgt spid="12291">
                                            <p:txEl>
                                              <p:pRg st="5" end="5"/>
                                            </p:txEl>
                                          </p:spTgt>
                                        </p:tgtEl>
                                        <p:attrNameLst>
                                          <p:attrName>ppt_h</p:attrName>
                                        </p:attrNameLst>
                                      </p:cBhvr>
                                      <p:tavLst>
                                        <p:tav tm="0">
                                          <p:val>
                                            <p:strVal val="#ppt_h"/>
                                          </p:val>
                                        </p:tav>
                                        <p:tav tm="100000">
                                          <p:val>
                                            <p:strVal val="#ppt_h"/>
                                          </p:val>
                                        </p:tav>
                                      </p:tavLst>
                                    </p:anim>
                                    <p:animEffect transition="in" filter="fade">
                                      <p:cBhvr>
                                        <p:cTn id="30" dur="1000"/>
                                        <p:tgtEl>
                                          <p:spTgt spid="1229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title"/>
          </p:nvPr>
        </p:nvSpPr>
        <p:spPr>
          <a:xfrm>
            <a:off x="1447800" y="909536"/>
            <a:ext cx="6096000" cy="1143000"/>
          </a:xfrm>
        </p:spPr>
        <p:txBody>
          <a:bodyPr>
            <a:normAutofit fontScale="90000"/>
          </a:bodyPr>
          <a:lstStyle/>
          <a:p>
            <a:pPr algn="ctr" eaLnBrk="1" hangingPunct="1"/>
            <a:r>
              <a:rPr lang="en-US" dirty="0">
                <a:solidFill>
                  <a:srgbClr val="C00000"/>
                </a:solidFill>
                <a:effectLst>
                  <a:outerShdw blurRad="38100" dist="38100" dir="2700000" algn="tl">
                    <a:srgbClr val="000000">
                      <a:alpha val="43137"/>
                    </a:srgbClr>
                  </a:outerShdw>
                </a:effectLst>
              </a:rPr>
              <a:t>Florida’s Response to Identity Theft</a:t>
            </a:r>
          </a:p>
        </p:txBody>
      </p:sp>
      <p:sp>
        <p:nvSpPr>
          <p:cNvPr id="13315" name="Rectangle 7"/>
          <p:cNvSpPr>
            <a:spLocks noGrp="1" noChangeArrowheads="1"/>
          </p:cNvSpPr>
          <p:nvPr>
            <p:ph idx="1"/>
          </p:nvPr>
        </p:nvSpPr>
        <p:spPr>
          <a:xfrm>
            <a:off x="1524000" y="1676400"/>
            <a:ext cx="6096000" cy="4114800"/>
          </a:xfrm>
        </p:spPr>
        <p:txBody>
          <a:bodyPr/>
          <a:lstStyle/>
          <a:p>
            <a:pPr eaLnBrk="1" hangingPunct="1">
              <a:buFont typeface="Wingdings" pitchFamily="2" charset="2"/>
              <a:buNone/>
            </a:pPr>
            <a:endParaRPr lang="en-US" dirty="0"/>
          </a:p>
          <a:p>
            <a:pPr eaLnBrk="1" hangingPunct="1">
              <a:buFont typeface="Wingdings" pitchFamily="2" charset="2"/>
              <a:buNone/>
            </a:pPr>
            <a:endParaRPr lang="en-US" dirty="0"/>
          </a:p>
          <a:p>
            <a:pPr algn="ctr" eaLnBrk="1" hangingPunct="1">
              <a:buFont typeface="Wingdings" pitchFamily="2" charset="2"/>
              <a:buNone/>
            </a:pPr>
            <a:r>
              <a:rPr lang="en-US" dirty="0"/>
              <a:t>In October 2001 the State of Florida passed into law </a:t>
            </a:r>
          </a:p>
          <a:p>
            <a:pPr algn="ctr" eaLnBrk="1" hangingPunct="1">
              <a:buFont typeface="Wingdings" pitchFamily="2" charset="2"/>
              <a:buNone/>
            </a:pPr>
            <a:r>
              <a:rPr lang="en-US" dirty="0"/>
              <a:t>Florida Statue 817.568 </a:t>
            </a:r>
          </a:p>
          <a:p>
            <a:pPr algn="ctr" eaLnBrk="1" hangingPunct="1">
              <a:buFont typeface="Wingdings" pitchFamily="2" charset="2"/>
              <a:buNone/>
            </a:pPr>
            <a:r>
              <a:rPr lang="en-US" dirty="0"/>
              <a:t>making Identity Theft a felony</a:t>
            </a:r>
          </a:p>
        </p:txBody>
      </p:sp>
      <p:sp>
        <p:nvSpPr>
          <p:cNvPr id="4" name="Date Placeholder 3"/>
          <p:cNvSpPr>
            <a:spLocks noGrp="1"/>
          </p:cNvSpPr>
          <p:nvPr>
            <p:ph type="dt" sz="half" idx="10"/>
          </p:nvPr>
        </p:nvSpPr>
        <p:spPr/>
        <p:txBody>
          <a:bodyPr/>
          <a:lstStyle/>
          <a:p>
            <a:pPr>
              <a:defRPr/>
            </a:pPr>
            <a:fld id="{7C7E48D1-5C54-4A8F-8381-CCA520F689DD}"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7</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3719557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3315">
                                            <p:txEl>
                                              <p:pRg st="2" end="2"/>
                                            </p:txEl>
                                          </p:spTgt>
                                        </p:tgtEl>
                                        <p:attrNameLst>
                                          <p:attrName>style.visibility</p:attrName>
                                        </p:attrNameLst>
                                      </p:cBhvr>
                                      <p:to>
                                        <p:strVal val="visible"/>
                                      </p:to>
                                    </p:set>
                                    <p:anim calcmode="lin" valueType="num">
                                      <p:cBhvr>
                                        <p:cTn id="7" dur="500" fill="hold"/>
                                        <p:tgtEl>
                                          <p:spTgt spid="13315">
                                            <p:txEl>
                                              <p:pRg st="2" end="2"/>
                                            </p:txEl>
                                          </p:spTgt>
                                        </p:tgtEl>
                                        <p:attrNameLst>
                                          <p:attrName>ppt_w</p:attrName>
                                        </p:attrNameLst>
                                      </p:cBhvr>
                                      <p:tavLst>
                                        <p:tav tm="0">
                                          <p:val>
                                            <p:strVal val="#ppt_w*0.70"/>
                                          </p:val>
                                        </p:tav>
                                        <p:tav tm="100000">
                                          <p:val>
                                            <p:strVal val="#ppt_w"/>
                                          </p:val>
                                        </p:tav>
                                      </p:tavLst>
                                    </p:anim>
                                    <p:anim calcmode="lin" valueType="num">
                                      <p:cBhvr>
                                        <p:cTn id="8" dur="500" fill="hold"/>
                                        <p:tgtEl>
                                          <p:spTgt spid="13315">
                                            <p:txEl>
                                              <p:pRg st="2" end="2"/>
                                            </p:txEl>
                                          </p:spTgt>
                                        </p:tgtEl>
                                        <p:attrNameLst>
                                          <p:attrName>ppt_h</p:attrName>
                                        </p:attrNameLst>
                                      </p:cBhvr>
                                      <p:tavLst>
                                        <p:tav tm="0">
                                          <p:val>
                                            <p:strVal val="#ppt_h"/>
                                          </p:val>
                                        </p:tav>
                                        <p:tav tm="100000">
                                          <p:val>
                                            <p:strVal val="#ppt_h"/>
                                          </p:val>
                                        </p:tav>
                                      </p:tavLst>
                                    </p:anim>
                                    <p:animEffect transition="in" filter="fade">
                                      <p:cBhvr>
                                        <p:cTn id="9" dur="500"/>
                                        <p:tgtEl>
                                          <p:spTgt spid="13315">
                                            <p:txEl>
                                              <p:pRg st="2" end="2"/>
                                            </p:txEl>
                                          </p:spTgt>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13315">
                                            <p:txEl>
                                              <p:pRg st="3" end="3"/>
                                            </p:txEl>
                                          </p:spTgt>
                                        </p:tgtEl>
                                        <p:attrNameLst>
                                          <p:attrName>style.visibility</p:attrName>
                                        </p:attrNameLst>
                                      </p:cBhvr>
                                      <p:to>
                                        <p:strVal val="visible"/>
                                      </p:to>
                                    </p:set>
                                    <p:anim calcmode="lin" valueType="num">
                                      <p:cBhvr>
                                        <p:cTn id="12" dur="500" fill="hold"/>
                                        <p:tgtEl>
                                          <p:spTgt spid="13315">
                                            <p:txEl>
                                              <p:pRg st="3" end="3"/>
                                            </p:txEl>
                                          </p:spTgt>
                                        </p:tgtEl>
                                        <p:attrNameLst>
                                          <p:attrName>ppt_w</p:attrName>
                                        </p:attrNameLst>
                                      </p:cBhvr>
                                      <p:tavLst>
                                        <p:tav tm="0">
                                          <p:val>
                                            <p:strVal val="#ppt_w*0.70"/>
                                          </p:val>
                                        </p:tav>
                                        <p:tav tm="100000">
                                          <p:val>
                                            <p:strVal val="#ppt_w"/>
                                          </p:val>
                                        </p:tav>
                                      </p:tavLst>
                                    </p:anim>
                                    <p:anim calcmode="lin" valueType="num">
                                      <p:cBhvr>
                                        <p:cTn id="13" dur="500" fill="hold"/>
                                        <p:tgtEl>
                                          <p:spTgt spid="13315">
                                            <p:txEl>
                                              <p:pRg st="3" end="3"/>
                                            </p:txEl>
                                          </p:spTgt>
                                        </p:tgtEl>
                                        <p:attrNameLst>
                                          <p:attrName>ppt_h</p:attrName>
                                        </p:attrNameLst>
                                      </p:cBhvr>
                                      <p:tavLst>
                                        <p:tav tm="0">
                                          <p:val>
                                            <p:strVal val="#ppt_h"/>
                                          </p:val>
                                        </p:tav>
                                        <p:tav tm="100000">
                                          <p:val>
                                            <p:strVal val="#ppt_h"/>
                                          </p:val>
                                        </p:tav>
                                      </p:tavLst>
                                    </p:anim>
                                    <p:animEffect transition="in" filter="fade">
                                      <p:cBhvr>
                                        <p:cTn id="14" dur="500"/>
                                        <p:tgtEl>
                                          <p:spTgt spid="13315">
                                            <p:txEl>
                                              <p:pRg st="3" end="3"/>
                                            </p:txEl>
                                          </p:spTgt>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3315">
                                            <p:txEl>
                                              <p:pRg st="4" end="4"/>
                                            </p:txEl>
                                          </p:spTgt>
                                        </p:tgtEl>
                                        <p:attrNameLst>
                                          <p:attrName>style.visibility</p:attrName>
                                        </p:attrNameLst>
                                      </p:cBhvr>
                                      <p:to>
                                        <p:strVal val="visible"/>
                                      </p:to>
                                    </p:set>
                                    <p:anim calcmode="lin" valueType="num">
                                      <p:cBhvr>
                                        <p:cTn id="17" dur="500" fill="hold"/>
                                        <p:tgtEl>
                                          <p:spTgt spid="13315">
                                            <p:txEl>
                                              <p:pRg st="4" end="4"/>
                                            </p:txEl>
                                          </p:spTgt>
                                        </p:tgtEl>
                                        <p:attrNameLst>
                                          <p:attrName>ppt_w</p:attrName>
                                        </p:attrNameLst>
                                      </p:cBhvr>
                                      <p:tavLst>
                                        <p:tav tm="0">
                                          <p:val>
                                            <p:strVal val="#ppt_w*0.70"/>
                                          </p:val>
                                        </p:tav>
                                        <p:tav tm="100000">
                                          <p:val>
                                            <p:strVal val="#ppt_w"/>
                                          </p:val>
                                        </p:tav>
                                      </p:tavLst>
                                    </p:anim>
                                    <p:anim calcmode="lin" valueType="num">
                                      <p:cBhvr>
                                        <p:cTn id="18" dur="500" fill="hold"/>
                                        <p:tgtEl>
                                          <p:spTgt spid="13315">
                                            <p:txEl>
                                              <p:pRg st="4" end="4"/>
                                            </p:txEl>
                                          </p:spTgt>
                                        </p:tgtEl>
                                        <p:attrNameLst>
                                          <p:attrName>ppt_h</p:attrName>
                                        </p:attrNameLst>
                                      </p:cBhvr>
                                      <p:tavLst>
                                        <p:tav tm="0">
                                          <p:val>
                                            <p:strVal val="#ppt_h"/>
                                          </p:val>
                                        </p:tav>
                                        <p:tav tm="100000">
                                          <p:val>
                                            <p:strVal val="#ppt_h"/>
                                          </p:val>
                                        </p:tav>
                                      </p:tavLst>
                                    </p:anim>
                                    <p:animEffect transition="in" filter="fade">
                                      <p:cBhvr>
                                        <p:cTn id="19" dur="500"/>
                                        <p:tgtEl>
                                          <p:spTgt spid="133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798513"/>
            <a:ext cx="8229600" cy="1143000"/>
          </a:xfrm>
        </p:spPr>
        <p:txBody>
          <a:bodyPr/>
          <a:lstStyle/>
          <a:p>
            <a:r>
              <a:rPr lang="en-US" dirty="0">
                <a:solidFill>
                  <a:srgbClr val="C00000"/>
                </a:solidFill>
                <a:effectLst>
                  <a:outerShdw blurRad="38100" dist="38100" dir="2700000" algn="tl">
                    <a:srgbClr val="000000">
                      <a:alpha val="43137"/>
                    </a:srgbClr>
                  </a:outerShdw>
                </a:effectLst>
              </a:rPr>
              <a:t>Identity Theft</a:t>
            </a:r>
          </a:p>
        </p:txBody>
      </p:sp>
      <p:sp>
        <p:nvSpPr>
          <p:cNvPr id="3" name="Content Placeholder 2"/>
          <p:cNvSpPr>
            <a:spLocks noGrp="1"/>
          </p:cNvSpPr>
          <p:nvPr>
            <p:ph idx="1"/>
          </p:nvPr>
        </p:nvSpPr>
        <p:spPr/>
        <p:txBody>
          <a:bodyPr/>
          <a:lstStyle/>
          <a:p>
            <a:pPr algn="ctr">
              <a:buNone/>
            </a:pPr>
            <a:endParaRPr lang="en-US" dirty="0"/>
          </a:p>
          <a:p>
            <a:pPr algn="ctr">
              <a:buNone/>
            </a:pPr>
            <a:r>
              <a:rPr lang="en-US" dirty="0"/>
              <a:t>Stealing a persons identity is easier now than at any time in the past, thanks to computers and public access to personal data.  </a:t>
            </a:r>
          </a:p>
          <a:p>
            <a:pPr algn="ctr"/>
            <a:endParaRPr lang="en-US" dirty="0"/>
          </a:p>
          <a:p>
            <a:pPr algn="ctr">
              <a:buNone/>
            </a:pPr>
            <a:r>
              <a:rPr lang="en-US" dirty="0"/>
              <a:t>The very nature of the crime often makes the perpetrator difficult to identify and prosecute. </a:t>
            </a:r>
          </a:p>
        </p:txBody>
      </p:sp>
      <p:sp>
        <p:nvSpPr>
          <p:cNvPr id="4" name="Date Placeholder 3"/>
          <p:cNvSpPr>
            <a:spLocks noGrp="1"/>
          </p:cNvSpPr>
          <p:nvPr>
            <p:ph type="dt" sz="half" idx="10"/>
          </p:nvPr>
        </p:nvSpPr>
        <p:spPr/>
        <p:txBody>
          <a:bodyPr/>
          <a:lstStyle/>
          <a:p>
            <a:pPr>
              <a:defRPr/>
            </a:pPr>
            <a:fld id="{A6C271D1-A4D2-4C99-8690-182696B07A82}"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8</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6549038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to="" calcmode="lin" valueType="num">
                                      <p:cBhvr>
                                        <p:cTn id="1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1295400"/>
          </a:xfrm>
        </p:spPr>
        <p:txBody>
          <a:bodyPr>
            <a:normAutofit fontScale="90000"/>
          </a:bodyPr>
          <a:lstStyle/>
          <a:p>
            <a:pPr algn="ctr"/>
            <a:r>
              <a:rPr lang="en-US" dirty="0">
                <a:solidFill>
                  <a:srgbClr val="C00000"/>
                </a:solidFill>
                <a:effectLst>
                  <a:outerShdw blurRad="38100" dist="38100" dir="2700000" algn="tl">
                    <a:srgbClr val="000000">
                      <a:alpha val="43137"/>
                    </a:srgbClr>
                  </a:outerShdw>
                </a:effectLst>
              </a:rPr>
              <a:t>How Many ID Theft or Fraud Cases in 2015 ?</a:t>
            </a:r>
          </a:p>
        </p:txBody>
      </p:sp>
      <p:sp>
        <p:nvSpPr>
          <p:cNvPr id="3" name="Content Placeholder 2"/>
          <p:cNvSpPr>
            <a:spLocks noGrp="1"/>
          </p:cNvSpPr>
          <p:nvPr>
            <p:ph idx="1"/>
          </p:nvPr>
        </p:nvSpPr>
        <p:spPr>
          <a:xfrm>
            <a:off x="457200" y="2819400"/>
            <a:ext cx="8229600" cy="3505200"/>
          </a:xfrm>
        </p:spPr>
        <p:txBody>
          <a:bodyPr/>
          <a:lstStyle/>
          <a:p>
            <a:endParaRPr lang="en-US" dirty="0"/>
          </a:p>
          <a:p>
            <a:endParaRPr lang="en-US" dirty="0"/>
          </a:p>
          <a:p>
            <a:r>
              <a:rPr lang="en-US" sz="2800" dirty="0">
                <a:solidFill>
                  <a:srgbClr val="C00000"/>
                </a:solidFill>
              </a:rPr>
              <a:t>      19.6</a:t>
            </a:r>
            <a:r>
              <a:rPr lang="en-US" sz="2800" dirty="0"/>
              <a:t> Million cases of ID theft were reported</a:t>
            </a:r>
          </a:p>
        </p:txBody>
      </p:sp>
      <p:sp>
        <p:nvSpPr>
          <p:cNvPr id="4" name="Date Placeholder 3"/>
          <p:cNvSpPr>
            <a:spLocks noGrp="1"/>
          </p:cNvSpPr>
          <p:nvPr>
            <p:ph type="dt" sz="half" idx="10"/>
          </p:nvPr>
        </p:nvSpPr>
        <p:spPr/>
        <p:txBody>
          <a:bodyPr/>
          <a:lstStyle/>
          <a:p>
            <a:pPr>
              <a:defRPr/>
            </a:pPr>
            <a:fld id="{D436AA40-3749-4660-80E8-79DFC64FC9B0}" type="datetime1">
              <a:rPr lang="en-US" smtClean="0"/>
              <a:pPr>
                <a:defRPr/>
              </a:pPr>
              <a:t>11/16/16</a:t>
            </a:fld>
            <a:endParaRPr lang="en-US" dirty="0"/>
          </a:p>
        </p:txBody>
      </p:sp>
      <p:sp>
        <p:nvSpPr>
          <p:cNvPr id="5" name="Footer Placeholder 4"/>
          <p:cNvSpPr>
            <a:spLocks noGrp="1"/>
          </p:cNvSpPr>
          <p:nvPr>
            <p:ph type="ftr" sz="quarter" idx="11"/>
          </p:nvPr>
        </p:nvSpPr>
        <p:spPr/>
        <p:txBody>
          <a:bodyPr/>
          <a:lstStyle/>
          <a:p>
            <a:pPr>
              <a:defRPr/>
            </a:pPr>
            <a:r>
              <a:rPr lang="en-US"/>
              <a:t>Identity Theft Effects You! </a:t>
            </a:r>
          </a:p>
        </p:txBody>
      </p:sp>
      <p:sp>
        <p:nvSpPr>
          <p:cNvPr id="6" name="Slide Number Placeholder 5"/>
          <p:cNvSpPr>
            <a:spLocks noGrp="1"/>
          </p:cNvSpPr>
          <p:nvPr>
            <p:ph type="sldNum" sz="quarter" idx="12"/>
          </p:nvPr>
        </p:nvSpPr>
        <p:spPr/>
        <p:txBody>
          <a:bodyPr/>
          <a:lstStyle/>
          <a:p>
            <a:pPr>
              <a:defRPr/>
            </a:pPr>
            <a:fld id="{28014915-2FE1-4A70-805E-EB1B3CD2EAF4}" type="slidenum">
              <a:rPr lang="en-US" smtClean="0"/>
              <a:pPr>
                <a:defRPr/>
              </a:pPr>
              <a:t>9</a:t>
            </a:fld>
            <a:endParaRPr lang="en-US" dirty="0"/>
          </a:p>
        </p:txBody>
      </p:sp>
      <p:pic>
        <p:nvPicPr>
          <p:cNvPr id="7" name="Picture 4" descr="PBCA 3 Logo"/>
          <p:cNvPicPr>
            <a:picLocks noChangeAspect="1" noChangeArrowheads="1"/>
          </p:cNvPicPr>
          <p:nvPr/>
        </p:nvPicPr>
        <p:blipFill>
          <a:blip r:embed="rId2" cstate="print"/>
          <a:srcRect/>
          <a:stretch>
            <a:fillRect/>
          </a:stretch>
        </p:blipFill>
        <p:spPr bwMode="auto">
          <a:xfrm>
            <a:off x="123825" y="95250"/>
            <a:ext cx="762000" cy="625929"/>
          </a:xfrm>
          <a:prstGeom prst="rect">
            <a:avLst/>
          </a:prstGeom>
          <a:solidFill>
            <a:schemeClr val="bg2"/>
          </a:solidFill>
          <a:ln w="9525">
            <a:noFill/>
            <a:miter lim="800000"/>
            <a:headEnd/>
            <a:tailEnd/>
          </a:ln>
        </p:spPr>
      </p:pic>
    </p:spTree>
    <p:extLst>
      <p:ext uri="{BB962C8B-B14F-4D97-AF65-F5344CB8AC3E}">
        <p14:creationId xmlns:p14="http://schemas.microsoft.com/office/powerpoint/2010/main" val="2653989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to="" calcmode="lin" valueType="num">
                                      <p:cBhvr>
                                        <p:cTn id="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heme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Theme3.thmx</Template>
  <TotalTime>592</TotalTime>
  <Words>2339</Words>
  <Application>Microsoft Macintosh PowerPoint</Application>
  <PresentationFormat>On-screen Show (4:3)</PresentationFormat>
  <Paragraphs>409</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Theme3</vt:lpstr>
      <vt:lpstr>How to Protect Yourself From Identity Theft</vt:lpstr>
      <vt:lpstr>Do You Know If You Are Vulnerable?</vt:lpstr>
      <vt:lpstr>Identity Theft</vt:lpstr>
      <vt:lpstr>Identity Theft Is…</vt:lpstr>
      <vt:lpstr>Historically,  Identity Theft is…</vt:lpstr>
      <vt:lpstr>Laws Were Enacted to Criminalize Identity Theft </vt:lpstr>
      <vt:lpstr>Florida’s Response to Identity Theft</vt:lpstr>
      <vt:lpstr>Identity Theft</vt:lpstr>
      <vt:lpstr>How Many ID Theft or Fraud Cases in 2015 ?</vt:lpstr>
      <vt:lpstr>Identity Theft Criminals</vt:lpstr>
      <vt:lpstr>What Do They Want?</vt:lpstr>
      <vt:lpstr>How Does It Occur?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Next Generation Identify Theft</vt:lpstr>
      <vt:lpstr>PowerPoint Presentation</vt:lpstr>
      <vt:lpstr>New  Skimming Devises Found Online</vt:lpstr>
      <vt:lpstr>New Technology</vt:lpstr>
      <vt:lpstr>New Technology</vt:lpstr>
      <vt:lpstr>Can you see the Devices? </vt:lpstr>
      <vt:lpstr>Most Common Bank Skimmer</vt:lpstr>
      <vt:lpstr>Found in Lake Park, Florida</vt:lpstr>
      <vt:lpstr>PowerPoint Presentation</vt:lpstr>
      <vt:lpstr>PowerPoint Presentation</vt:lpstr>
      <vt:lpstr>How to Make a New Credit Card</vt:lpstr>
      <vt:lpstr>Who Steals Your Identity?</vt:lpstr>
      <vt:lpstr>What Do They Do With Your Identification?</vt:lpstr>
      <vt:lpstr>How Easy is It?</vt:lpstr>
      <vt:lpstr> Is this your ID ?</vt:lpstr>
      <vt:lpstr>The New ID Theft…  Fraudulent IRS Tax Filing</vt:lpstr>
      <vt:lpstr>When Will You Know… ?</vt:lpstr>
      <vt:lpstr>You Should Take Action Quickly!!</vt:lpstr>
      <vt:lpstr>Tax Refund Fraud ?</vt:lpstr>
      <vt:lpstr>Sending Form 14039</vt:lpstr>
      <vt:lpstr>Request for Identity Verification from the IRS</vt:lpstr>
      <vt:lpstr> Minimize your Risk! </vt:lpstr>
      <vt:lpstr>Minimize your Risk!!</vt:lpstr>
      <vt:lpstr>Be Careful Who You Talk to….</vt:lpstr>
      <vt:lpstr>What Should I do If I Become a Victim…</vt:lpstr>
      <vt:lpstr>Federal Trade Commission</vt:lpstr>
      <vt:lpstr>PowerPoint Presentation</vt:lpstr>
      <vt:lpstr>Checking your Credit </vt:lpstr>
      <vt:lpstr>     Today, the United States is Under Attack!!! </vt:lpstr>
      <vt:lpstr>In Closing…</vt:lpstr>
      <vt:lpstr>The Palm Beach County Association of Chiefs of Police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Private Public Partnership</dc:title>
  <dc:subject/>
  <dc:creator>Palm Beach Police Chief Association </dc:creator>
  <cp:keywords/>
  <dc:description/>
  <cp:lastModifiedBy>Patrick miller</cp:lastModifiedBy>
  <cp:revision>63</cp:revision>
  <dcterms:created xsi:type="dcterms:W3CDTF">2016-01-08T17:10:46Z</dcterms:created>
  <dcterms:modified xsi:type="dcterms:W3CDTF">2016-11-17T02:09:34Z</dcterms:modified>
  <cp:category/>
</cp:coreProperties>
</file>